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sldIdLst>
    <p:sldId id="256" r:id="rId2"/>
    <p:sldId id="257" r:id="rId3"/>
    <p:sldId id="258" r:id="rId4"/>
    <p:sldId id="261" r:id="rId5"/>
    <p:sldId id="262" r:id="rId6"/>
    <p:sldId id="264" r:id="rId7"/>
    <p:sldId id="265" r:id="rId8"/>
    <p:sldId id="267" r:id="rId9"/>
    <p:sldId id="263" r:id="rId10"/>
    <p:sldId id="268" r:id="rId11"/>
    <p:sldId id="270" r:id="rId12"/>
    <p:sldId id="303" r:id="rId13"/>
    <p:sldId id="307" r:id="rId14"/>
    <p:sldId id="308" r:id="rId15"/>
    <p:sldId id="309" r:id="rId16"/>
    <p:sldId id="311" r:id="rId17"/>
    <p:sldId id="318" r:id="rId18"/>
    <p:sldId id="321" r:id="rId19"/>
    <p:sldId id="322" r:id="rId20"/>
    <p:sldId id="331" r:id="rId21"/>
    <p:sldId id="325" r:id="rId22"/>
    <p:sldId id="328" r:id="rId23"/>
    <p:sldId id="332" r:id="rId24"/>
    <p:sldId id="336" r:id="rId25"/>
    <p:sldId id="338" r:id="rId26"/>
    <p:sldId id="339" r:id="rId27"/>
    <p:sldId id="299" r:id="rId28"/>
  </p:sldIdLst>
  <p:sldSz cx="9144000" cy="6858000" type="screen4x3"/>
  <p:notesSz cx="9144000" cy="6858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ctrTitle"/>
          </p:nvPr>
        </p:nvSpPr>
        <p:spPr>
          <a:xfrm>
            <a:off x="1173886" y="2369311"/>
            <a:ext cx="6796227" cy="6350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95895" y="6296133"/>
            <a:ext cx="2608584" cy="368606"/>
          </a:xfrm>
          <a:prstGeom prst="rect">
            <a:avLst/>
          </a:prstGeom>
        </p:spPr>
      </p:pic>
      <p:sp>
        <p:nvSpPr>
          <p:cNvPr id="17" name="bg object 17"/>
          <p:cNvSpPr/>
          <p:nvPr/>
        </p:nvSpPr>
        <p:spPr>
          <a:xfrm>
            <a:off x="176212" y="1206500"/>
            <a:ext cx="8573135" cy="1905"/>
          </a:xfrm>
          <a:custGeom>
            <a:avLst/>
            <a:gdLst/>
            <a:ahLst/>
            <a:cxnLst/>
            <a:rect l="l" t="t" r="r" b="b"/>
            <a:pathLst>
              <a:path w="8573135" h="1905">
                <a:moveTo>
                  <a:pt x="0" y="0"/>
                </a:moveTo>
                <a:lnTo>
                  <a:pt x="8572563" y="1650"/>
                </a:lnTo>
              </a:path>
            </a:pathLst>
          </a:custGeom>
          <a:ln w="9525">
            <a:solidFill>
              <a:srgbClr val="7E7E7E"/>
            </a:solidFill>
          </a:ln>
        </p:spPr>
        <p:txBody>
          <a:bodyPr wrap="square" lIns="0" tIns="0" rIns="0" bIns="0" rtlCol="0"/>
          <a:lstStyle/>
          <a:p>
            <a:endParaRPr/>
          </a:p>
        </p:txBody>
      </p:sp>
      <p:sp>
        <p:nvSpPr>
          <p:cNvPr id="18" name="bg object 18"/>
          <p:cNvSpPr/>
          <p:nvPr/>
        </p:nvSpPr>
        <p:spPr>
          <a:xfrm>
            <a:off x="-1588" y="6348412"/>
            <a:ext cx="9144635" cy="1905"/>
          </a:xfrm>
          <a:custGeom>
            <a:avLst/>
            <a:gdLst/>
            <a:ahLst/>
            <a:cxnLst/>
            <a:rect l="l" t="t" r="r" b="b"/>
            <a:pathLst>
              <a:path w="9144635" h="1904">
                <a:moveTo>
                  <a:pt x="0" y="0"/>
                </a:moveTo>
                <a:lnTo>
                  <a:pt x="9144064" y="1587"/>
                </a:lnTo>
              </a:path>
            </a:pathLst>
          </a:custGeom>
          <a:ln w="9525">
            <a:solidFill>
              <a:srgbClr val="7E7E7E"/>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95895" y="6296133"/>
            <a:ext cx="2608584" cy="368606"/>
          </a:xfrm>
          <a:prstGeom prst="rect">
            <a:avLst/>
          </a:prstGeom>
        </p:spPr>
      </p:pic>
      <p:sp>
        <p:nvSpPr>
          <p:cNvPr id="17" name="bg object 17"/>
          <p:cNvSpPr/>
          <p:nvPr/>
        </p:nvSpPr>
        <p:spPr>
          <a:xfrm>
            <a:off x="176212" y="1206500"/>
            <a:ext cx="8573135" cy="1905"/>
          </a:xfrm>
          <a:custGeom>
            <a:avLst/>
            <a:gdLst/>
            <a:ahLst/>
            <a:cxnLst/>
            <a:rect l="l" t="t" r="r" b="b"/>
            <a:pathLst>
              <a:path w="8573135" h="1905">
                <a:moveTo>
                  <a:pt x="0" y="0"/>
                </a:moveTo>
                <a:lnTo>
                  <a:pt x="8572563" y="1650"/>
                </a:lnTo>
              </a:path>
            </a:pathLst>
          </a:custGeom>
          <a:ln w="9525">
            <a:solidFill>
              <a:srgbClr val="7E7E7E"/>
            </a:solidFill>
          </a:ln>
        </p:spPr>
        <p:txBody>
          <a:bodyPr wrap="square" lIns="0" tIns="0" rIns="0" bIns="0" rtlCol="0"/>
          <a:lstStyle/>
          <a:p>
            <a:endParaRPr/>
          </a:p>
        </p:txBody>
      </p:sp>
      <p:sp>
        <p:nvSpPr>
          <p:cNvPr id="18" name="bg object 18"/>
          <p:cNvSpPr/>
          <p:nvPr/>
        </p:nvSpPr>
        <p:spPr>
          <a:xfrm>
            <a:off x="-1588" y="6348412"/>
            <a:ext cx="9144635" cy="1905"/>
          </a:xfrm>
          <a:custGeom>
            <a:avLst/>
            <a:gdLst/>
            <a:ahLst/>
            <a:cxnLst/>
            <a:rect l="l" t="t" r="r" b="b"/>
            <a:pathLst>
              <a:path w="9144635" h="1904">
                <a:moveTo>
                  <a:pt x="0" y="0"/>
                </a:moveTo>
                <a:lnTo>
                  <a:pt x="9144064" y="1587"/>
                </a:lnTo>
              </a:path>
            </a:pathLst>
          </a:custGeom>
          <a:ln w="9525">
            <a:solidFill>
              <a:srgbClr val="7E7E7E"/>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195895" y="6296133"/>
            <a:ext cx="2608584" cy="368606"/>
          </a:xfrm>
          <a:prstGeom prst="rect">
            <a:avLst/>
          </a:prstGeom>
        </p:spPr>
      </p:pic>
      <p:sp>
        <p:nvSpPr>
          <p:cNvPr id="2" name="Holder 2"/>
          <p:cNvSpPr>
            <a:spLocks noGrp="1"/>
          </p:cNvSpPr>
          <p:nvPr>
            <p:ph type="title"/>
          </p:nvPr>
        </p:nvSpPr>
        <p:spPr>
          <a:xfrm>
            <a:off x="2219451" y="546938"/>
            <a:ext cx="4705096" cy="574675"/>
          </a:xfrm>
          <a:prstGeom prst="rect">
            <a:avLst/>
          </a:prstGeom>
        </p:spPr>
        <p:txBody>
          <a:bodyPr wrap="square" lIns="0" tIns="0" rIns="0" bIns="0">
            <a:spAutoFit/>
          </a:bodyPr>
          <a:lstStyle>
            <a:lvl1pPr>
              <a:defRPr sz="3600" b="1" i="0">
                <a:solidFill>
                  <a:schemeClr val="tx1"/>
                </a:solidFill>
                <a:latin typeface="Arial"/>
                <a:cs typeface="Arial"/>
              </a:defRPr>
            </a:lvl1pPr>
          </a:lstStyle>
          <a:p>
            <a:endParaRPr/>
          </a:p>
        </p:txBody>
      </p:sp>
      <p:sp>
        <p:nvSpPr>
          <p:cNvPr id="3" name="Holder 3"/>
          <p:cNvSpPr>
            <a:spLocks noGrp="1"/>
          </p:cNvSpPr>
          <p:nvPr>
            <p:ph type="body" idx="1"/>
          </p:nvPr>
        </p:nvSpPr>
        <p:spPr>
          <a:xfrm>
            <a:off x="450850" y="2435225"/>
            <a:ext cx="8094980" cy="239077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10/4/2023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73886" y="2369311"/>
            <a:ext cx="6795134" cy="635000"/>
          </a:xfrm>
          <a:prstGeom prst="rect">
            <a:avLst/>
          </a:prstGeom>
        </p:spPr>
        <p:txBody>
          <a:bodyPr vert="horz" wrap="square" lIns="0" tIns="12065" rIns="0" bIns="0" rtlCol="0">
            <a:spAutoFit/>
          </a:bodyPr>
          <a:lstStyle/>
          <a:p>
            <a:pPr marL="12700">
              <a:lnSpc>
                <a:spcPct val="100000"/>
              </a:lnSpc>
              <a:spcBef>
                <a:spcPts val="95"/>
              </a:spcBef>
            </a:pPr>
            <a:r>
              <a:rPr sz="4000" b="1" spc="-5" dirty="0">
                <a:solidFill>
                  <a:srgbClr val="001F5F"/>
                </a:solidFill>
                <a:latin typeface="Arial"/>
                <a:cs typeface="Arial"/>
              </a:rPr>
              <a:t>Upravljanje</a:t>
            </a:r>
            <a:r>
              <a:rPr sz="4000" b="1" spc="-30" dirty="0">
                <a:solidFill>
                  <a:srgbClr val="001F5F"/>
                </a:solidFill>
                <a:latin typeface="Arial"/>
                <a:cs typeface="Arial"/>
              </a:rPr>
              <a:t> </a:t>
            </a:r>
            <a:r>
              <a:rPr sz="4000" b="1" spc="-5" dirty="0">
                <a:solidFill>
                  <a:srgbClr val="001F5F"/>
                </a:solidFill>
                <a:latin typeface="Arial"/>
                <a:cs typeface="Arial"/>
              </a:rPr>
              <a:t>nepravilnostima</a:t>
            </a:r>
            <a:endParaRPr sz="4000" dirty="0">
              <a:latin typeface="Arial"/>
              <a:cs typeface="Arial"/>
            </a:endParaRPr>
          </a:p>
        </p:txBody>
      </p:sp>
      <p:sp>
        <p:nvSpPr>
          <p:cNvPr id="3" name="object 3"/>
          <p:cNvSpPr txBox="1"/>
          <p:nvPr/>
        </p:nvSpPr>
        <p:spPr>
          <a:xfrm>
            <a:off x="4077461" y="4263897"/>
            <a:ext cx="990600" cy="452120"/>
          </a:xfrm>
          <a:prstGeom prst="rect">
            <a:avLst/>
          </a:prstGeom>
        </p:spPr>
        <p:txBody>
          <a:bodyPr vert="horz" wrap="square" lIns="0" tIns="12065" rIns="0" bIns="0" rtlCol="0">
            <a:spAutoFit/>
          </a:bodyPr>
          <a:lstStyle/>
          <a:p>
            <a:pPr marL="12700">
              <a:lnSpc>
                <a:spcPct val="100000"/>
              </a:lnSpc>
              <a:spcBef>
                <a:spcPts val="95"/>
              </a:spcBef>
            </a:pPr>
            <a:r>
              <a:rPr sz="2800" b="1" spc="-5" dirty="0">
                <a:solidFill>
                  <a:srgbClr val="001F5F"/>
                </a:solidFill>
                <a:latin typeface="Arial"/>
                <a:cs typeface="Arial"/>
              </a:rPr>
              <a:t>SA</a:t>
            </a:r>
            <a:r>
              <a:rPr sz="2800" b="1" spc="-20" dirty="0">
                <a:solidFill>
                  <a:srgbClr val="001F5F"/>
                </a:solidFill>
                <a:latin typeface="Arial"/>
                <a:cs typeface="Arial"/>
              </a:rPr>
              <a:t>F</a:t>
            </a:r>
            <a:r>
              <a:rPr sz="2800" b="1" spc="-5" dirty="0">
                <a:solidFill>
                  <a:srgbClr val="001F5F"/>
                </a:solidFill>
                <a:latin typeface="Arial"/>
                <a:cs typeface="Arial"/>
              </a:rPr>
              <a:t>U</a:t>
            </a:r>
            <a:endParaRPr sz="2800" dirty="0">
              <a:latin typeface="Arial"/>
              <a:cs typeface="Arial"/>
            </a:endParaRPr>
          </a:p>
        </p:txBody>
      </p:sp>
      <p:pic>
        <p:nvPicPr>
          <p:cNvPr id="4" name="object 4"/>
          <p:cNvPicPr/>
          <p:nvPr/>
        </p:nvPicPr>
        <p:blipFill>
          <a:blip r:embed="rId2" cstate="print"/>
          <a:stretch>
            <a:fillRect/>
          </a:stretch>
        </p:blipFill>
        <p:spPr>
          <a:xfrm>
            <a:off x="452434" y="347725"/>
            <a:ext cx="1976378" cy="642937"/>
          </a:xfrm>
          <a:prstGeom prst="rect">
            <a:avLst/>
          </a:prstGeom>
        </p:spPr>
      </p:pic>
      <p:sp>
        <p:nvSpPr>
          <p:cNvPr id="5" name="object 5"/>
          <p:cNvSpPr/>
          <p:nvPr/>
        </p:nvSpPr>
        <p:spPr>
          <a:xfrm>
            <a:off x="0" y="1500250"/>
            <a:ext cx="9144000" cy="1905"/>
          </a:xfrm>
          <a:custGeom>
            <a:avLst/>
            <a:gdLst/>
            <a:ahLst/>
            <a:cxnLst/>
            <a:rect l="l" t="t" r="r" b="b"/>
            <a:pathLst>
              <a:path w="9144000" h="1905">
                <a:moveTo>
                  <a:pt x="0" y="0"/>
                </a:moveTo>
                <a:lnTo>
                  <a:pt x="9144000" y="1524"/>
                </a:lnTo>
              </a:path>
            </a:pathLst>
          </a:custGeom>
          <a:ln w="9525">
            <a:solidFill>
              <a:srgbClr val="7E7E7E"/>
            </a:solidFill>
          </a:ln>
        </p:spPr>
        <p:txBody>
          <a:bodyPr wrap="square" lIns="0" tIns="0" rIns="0" bIns="0" rtlCol="0"/>
          <a:lstStyle/>
          <a:p>
            <a:endParaRP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402742" y="943737"/>
            <a:ext cx="8232140" cy="4714752"/>
          </a:xfrm>
          <a:prstGeom prst="rect">
            <a:avLst/>
          </a:prstGeom>
        </p:spPr>
        <p:txBody>
          <a:bodyPr vert="horz" wrap="square" lIns="0" tIns="13335" rIns="0" bIns="0" rtlCol="0">
            <a:spAutoFit/>
          </a:bodyPr>
          <a:lstStyle/>
          <a:p>
            <a:pPr algn="just">
              <a:lnSpc>
                <a:spcPct val="100000"/>
              </a:lnSpc>
              <a:spcBef>
                <a:spcPts val="20"/>
              </a:spcBef>
            </a:pPr>
            <a:r>
              <a:rPr lang="hr-HR" sz="2100" dirty="0">
                <a:latin typeface="+mj-lt"/>
                <a:cs typeface="Microsoft Sans Serif"/>
              </a:rPr>
              <a:t>Pravilima </a:t>
            </a:r>
            <a:r>
              <a:rPr lang="hr-HR" sz="2100" dirty="0" smtClean="0">
                <a:latin typeface="+mj-lt"/>
                <a:cs typeface="Microsoft Sans Serif"/>
              </a:rPr>
              <a:t>se utvrđuju </a:t>
            </a:r>
            <a:r>
              <a:rPr lang="hr-HR" sz="2100" dirty="0">
                <a:latin typeface="+mj-lt"/>
                <a:cs typeface="Microsoft Sans Serif"/>
              </a:rPr>
              <a:t>uvjeti i način na temelju kojih se korisniku, nakon što je nadležno tijelo utvrdilo nepravilnost koju je počinio korisnik i/ili partner korisnika bespovratnih sredstava, određuju financijske </a:t>
            </a:r>
            <a:r>
              <a:rPr lang="hr-HR" sz="2100" dirty="0" smtClean="0">
                <a:latin typeface="+mj-lt"/>
                <a:cs typeface="Microsoft Sans Serif"/>
              </a:rPr>
              <a:t>korekcije </a:t>
            </a:r>
            <a:r>
              <a:rPr lang="hr-HR" sz="2100" dirty="0">
                <a:latin typeface="+mj-lt"/>
                <a:cs typeface="Microsoft Sans Serif"/>
              </a:rPr>
              <a:t>i privremena mjera obustave isplate dodijeljenih sredstava. </a:t>
            </a:r>
            <a:endParaRPr lang="hr-HR" sz="2100" dirty="0" smtClean="0">
              <a:latin typeface="+mj-lt"/>
              <a:cs typeface="Microsoft Sans Serif"/>
            </a:endParaRPr>
          </a:p>
          <a:p>
            <a:pPr>
              <a:lnSpc>
                <a:spcPct val="100000"/>
              </a:lnSpc>
              <a:spcBef>
                <a:spcPts val="20"/>
              </a:spcBef>
            </a:pPr>
            <a:endParaRPr sz="2100" dirty="0">
              <a:latin typeface="Microsoft Sans Serif"/>
              <a:cs typeface="Microsoft Sans Serif"/>
            </a:endParaRPr>
          </a:p>
          <a:p>
            <a:pPr marL="354965" marR="5080" indent="-342900" algn="just">
              <a:lnSpc>
                <a:spcPct val="100000"/>
              </a:lnSpc>
              <a:buFont typeface="Wingdings" panose="05000000000000000000" pitchFamily="2" charset="2"/>
              <a:buChar char="Ø"/>
              <a:tabLst>
                <a:tab pos="191135" algn="l"/>
              </a:tabLst>
            </a:pPr>
            <a:r>
              <a:rPr sz="2000" b="1" spc="-5" dirty="0" err="1" smtClean="0">
                <a:latin typeface="Arial"/>
                <a:cs typeface="Arial"/>
              </a:rPr>
              <a:t>Interpretativna</a:t>
            </a:r>
            <a:r>
              <a:rPr sz="2000" b="1" spc="-5" dirty="0" smtClean="0">
                <a:latin typeface="Arial"/>
                <a:cs typeface="Arial"/>
              </a:rPr>
              <a:t> </a:t>
            </a:r>
            <a:r>
              <a:rPr sz="2000" b="1" spc="-5" dirty="0" err="1" smtClean="0">
                <a:latin typeface="Arial"/>
                <a:cs typeface="Arial"/>
              </a:rPr>
              <a:t>komunikacija</a:t>
            </a:r>
            <a:r>
              <a:rPr sz="2000" b="1" spc="-5" dirty="0" smtClean="0">
                <a:latin typeface="Arial"/>
                <a:cs typeface="Arial"/>
              </a:rPr>
              <a:t> </a:t>
            </a:r>
            <a:r>
              <a:rPr sz="2000" b="1" spc="-5" dirty="0" err="1" smtClean="0">
                <a:latin typeface="Arial"/>
                <a:cs typeface="Arial"/>
              </a:rPr>
              <a:t>Komisije</a:t>
            </a:r>
            <a:r>
              <a:rPr sz="2000" b="1" spc="-5" dirty="0" smtClean="0">
                <a:latin typeface="Arial"/>
                <a:cs typeface="Arial"/>
              </a:rPr>
              <a:t> </a:t>
            </a:r>
            <a:r>
              <a:rPr sz="2000" b="1" spc="-40" dirty="0" smtClean="0">
                <a:latin typeface="Arial"/>
                <a:cs typeface="Arial"/>
              </a:rPr>
              <a:t>br.</a:t>
            </a:r>
            <a:r>
              <a:rPr sz="2000" b="1" spc="-35" dirty="0" smtClean="0">
                <a:latin typeface="Arial"/>
                <a:cs typeface="Arial"/>
              </a:rPr>
              <a:t> </a:t>
            </a:r>
            <a:r>
              <a:rPr sz="2000" b="1" spc="-5" dirty="0" smtClean="0">
                <a:latin typeface="Arial"/>
                <a:cs typeface="Arial"/>
              </a:rPr>
              <a:t>2006/C 179/02 </a:t>
            </a:r>
            <a:r>
              <a:rPr sz="2000" dirty="0" smtClean="0">
                <a:latin typeface="Microsoft Sans Serif"/>
                <a:cs typeface="Microsoft Sans Serif"/>
              </a:rPr>
              <a:t>o </a:t>
            </a:r>
            <a:r>
              <a:rPr sz="2000" dirty="0">
                <a:latin typeface="Microsoft Sans Serif"/>
                <a:cs typeface="Microsoft Sans Serif"/>
              </a:rPr>
              <a:t>pravu </a:t>
            </a:r>
            <a:r>
              <a:rPr sz="2000" spc="5" dirty="0">
                <a:latin typeface="Microsoft Sans Serif"/>
                <a:cs typeface="Microsoft Sans Serif"/>
              </a:rPr>
              <a:t> </a:t>
            </a:r>
            <a:r>
              <a:rPr sz="2000" spc="-5" dirty="0">
                <a:latin typeface="Microsoft Sans Serif"/>
                <a:cs typeface="Microsoft Sans Serif"/>
              </a:rPr>
              <a:t>Zajednice koje se primjenjuje </a:t>
            </a:r>
            <a:r>
              <a:rPr sz="2000" dirty="0">
                <a:latin typeface="Microsoft Sans Serif"/>
                <a:cs typeface="Microsoft Sans Serif"/>
              </a:rPr>
              <a:t>na </a:t>
            </a:r>
            <a:r>
              <a:rPr sz="2000" spc="-5" dirty="0">
                <a:latin typeface="Microsoft Sans Serif"/>
                <a:cs typeface="Microsoft Sans Serif"/>
              </a:rPr>
              <a:t>sklapanja </a:t>
            </a:r>
            <a:r>
              <a:rPr sz="2000" dirty="0">
                <a:latin typeface="Microsoft Sans Serif"/>
                <a:cs typeface="Microsoft Sans Serif"/>
              </a:rPr>
              <a:t>ugovora </a:t>
            </a:r>
            <a:r>
              <a:rPr sz="2000" spc="-5" dirty="0">
                <a:latin typeface="Microsoft Sans Serif"/>
                <a:cs typeface="Microsoft Sans Serif"/>
              </a:rPr>
              <a:t>koja nisu </a:t>
            </a:r>
            <a:r>
              <a:rPr sz="2000" spc="-10" dirty="0">
                <a:latin typeface="Microsoft Sans Serif"/>
                <a:cs typeface="Microsoft Sans Serif"/>
              </a:rPr>
              <a:t>(ili </a:t>
            </a:r>
            <a:r>
              <a:rPr sz="2000" spc="-5" dirty="0">
                <a:latin typeface="Microsoft Sans Serif"/>
                <a:cs typeface="Microsoft Sans Serif"/>
              </a:rPr>
              <a:t>nisu </a:t>
            </a:r>
            <a:r>
              <a:rPr sz="2000" dirty="0">
                <a:latin typeface="Microsoft Sans Serif"/>
                <a:cs typeface="Microsoft Sans Serif"/>
              </a:rPr>
              <a:t>u </a:t>
            </a:r>
            <a:r>
              <a:rPr sz="2000" spc="5" dirty="0">
                <a:latin typeface="Microsoft Sans Serif"/>
                <a:cs typeface="Microsoft Sans Serif"/>
              </a:rPr>
              <a:t> </a:t>
            </a:r>
            <a:r>
              <a:rPr sz="2000" spc="-5" dirty="0">
                <a:latin typeface="Microsoft Sans Serif"/>
                <a:cs typeface="Microsoft Sans Serif"/>
              </a:rPr>
              <a:t>potpunosti)</a:t>
            </a:r>
            <a:r>
              <a:rPr sz="2000" dirty="0">
                <a:latin typeface="Microsoft Sans Serif"/>
                <a:cs typeface="Microsoft Sans Serif"/>
              </a:rPr>
              <a:t> </a:t>
            </a:r>
            <a:r>
              <a:rPr sz="2000" spc="-5" dirty="0">
                <a:latin typeface="Microsoft Sans Serif"/>
                <a:cs typeface="Microsoft Sans Serif"/>
              </a:rPr>
              <a:t>obuhvaćeni</a:t>
            </a:r>
            <a:r>
              <a:rPr sz="2000" dirty="0">
                <a:latin typeface="Microsoft Sans Serif"/>
                <a:cs typeface="Microsoft Sans Serif"/>
              </a:rPr>
              <a:t> </a:t>
            </a:r>
            <a:r>
              <a:rPr sz="2000" spc="-5" dirty="0">
                <a:latin typeface="Microsoft Sans Serif"/>
                <a:cs typeface="Microsoft Sans Serif"/>
              </a:rPr>
              <a:t>odredbama</a:t>
            </a:r>
            <a:r>
              <a:rPr sz="2000" dirty="0">
                <a:latin typeface="Microsoft Sans Serif"/>
                <a:cs typeface="Microsoft Sans Serif"/>
              </a:rPr>
              <a:t> </a:t>
            </a:r>
            <a:r>
              <a:rPr sz="2000" spc="-5" dirty="0">
                <a:latin typeface="Microsoft Sans Serif"/>
                <a:cs typeface="Microsoft Sans Serif"/>
              </a:rPr>
              <a:t>direktiva</a:t>
            </a:r>
            <a:r>
              <a:rPr sz="2000" dirty="0">
                <a:latin typeface="Microsoft Sans Serif"/>
                <a:cs typeface="Microsoft Sans Serif"/>
              </a:rPr>
              <a:t> o</a:t>
            </a:r>
            <a:r>
              <a:rPr sz="2000" spc="5" dirty="0">
                <a:latin typeface="Microsoft Sans Serif"/>
                <a:cs typeface="Microsoft Sans Serif"/>
              </a:rPr>
              <a:t> </a:t>
            </a:r>
            <a:r>
              <a:rPr sz="2000" spc="-5" dirty="0">
                <a:latin typeface="Microsoft Sans Serif"/>
                <a:cs typeface="Microsoft Sans Serif"/>
              </a:rPr>
              <a:t>javnoj</a:t>
            </a:r>
            <a:r>
              <a:rPr sz="2000" dirty="0">
                <a:latin typeface="Microsoft Sans Serif"/>
                <a:cs typeface="Microsoft Sans Serif"/>
              </a:rPr>
              <a:t> nabavi:</a:t>
            </a:r>
            <a:r>
              <a:rPr sz="2000" spc="5" dirty="0">
                <a:latin typeface="Microsoft Sans Serif"/>
                <a:cs typeface="Microsoft Sans Serif"/>
              </a:rPr>
              <a:t> </a:t>
            </a:r>
            <a:r>
              <a:rPr sz="2000" b="1" i="1" dirty="0">
                <a:latin typeface="Arial"/>
                <a:cs typeface="Arial"/>
              </a:rPr>
              <a:t>Sud </a:t>
            </a:r>
            <a:r>
              <a:rPr sz="2000" b="1" i="1" spc="5" dirty="0">
                <a:latin typeface="Arial"/>
                <a:cs typeface="Arial"/>
              </a:rPr>
              <a:t> </a:t>
            </a:r>
            <a:r>
              <a:rPr sz="2000" b="1" i="1" dirty="0">
                <a:latin typeface="Arial"/>
                <a:cs typeface="Arial"/>
              </a:rPr>
              <a:t>Europske </a:t>
            </a:r>
            <a:r>
              <a:rPr sz="2000" b="1" i="1" spc="-5" dirty="0">
                <a:latin typeface="Arial"/>
                <a:cs typeface="Arial"/>
              </a:rPr>
              <a:t>unije </a:t>
            </a:r>
            <a:r>
              <a:rPr sz="2000" b="1" i="1" dirty="0">
                <a:latin typeface="Arial"/>
                <a:cs typeface="Arial"/>
              </a:rPr>
              <a:t>potvrdio </a:t>
            </a:r>
            <a:r>
              <a:rPr sz="2000" b="1" i="1" spc="-5" dirty="0">
                <a:latin typeface="Arial"/>
                <a:cs typeface="Arial"/>
              </a:rPr>
              <a:t>je </a:t>
            </a:r>
            <a:r>
              <a:rPr sz="2000" b="1" i="1" spc="-10" dirty="0">
                <a:latin typeface="Arial"/>
                <a:cs typeface="Arial"/>
              </a:rPr>
              <a:t>da </a:t>
            </a:r>
            <a:r>
              <a:rPr sz="2000" b="1" i="1" spc="-5" dirty="0">
                <a:latin typeface="Arial"/>
                <a:cs typeface="Arial"/>
              </a:rPr>
              <a:t>se: ”pravila </a:t>
            </a:r>
            <a:r>
              <a:rPr sz="2000" b="1" i="1" dirty="0">
                <a:latin typeface="Arial"/>
                <a:cs typeface="Arial"/>
              </a:rPr>
              <a:t>i načela Ugovora o </a:t>
            </a:r>
            <a:r>
              <a:rPr sz="2000" b="1" i="1" spc="-5" dirty="0">
                <a:latin typeface="Arial"/>
                <a:cs typeface="Arial"/>
              </a:rPr>
              <a:t>EZ </a:t>
            </a:r>
            <a:r>
              <a:rPr sz="2000" b="1" i="1" dirty="0">
                <a:latin typeface="Arial"/>
                <a:cs typeface="Arial"/>
              </a:rPr>
              <a:t> primjenjuju</a:t>
            </a:r>
            <a:r>
              <a:rPr sz="2000" b="1" i="1" spc="-25" dirty="0">
                <a:latin typeface="Arial"/>
                <a:cs typeface="Arial"/>
              </a:rPr>
              <a:t> </a:t>
            </a:r>
            <a:r>
              <a:rPr sz="2000" b="1" i="1" dirty="0">
                <a:latin typeface="Arial"/>
                <a:cs typeface="Arial"/>
              </a:rPr>
              <a:t>se</a:t>
            </a:r>
            <a:r>
              <a:rPr sz="2000" b="1" i="1" spc="-15" dirty="0">
                <a:latin typeface="Arial"/>
                <a:cs typeface="Arial"/>
              </a:rPr>
              <a:t> </a:t>
            </a:r>
            <a:r>
              <a:rPr sz="2000" b="1" i="1" dirty="0">
                <a:latin typeface="Arial"/>
                <a:cs typeface="Arial"/>
              </a:rPr>
              <a:t>i</a:t>
            </a:r>
            <a:r>
              <a:rPr sz="2000" b="1" i="1" spc="-10" dirty="0">
                <a:latin typeface="Arial"/>
                <a:cs typeface="Arial"/>
              </a:rPr>
              <a:t> </a:t>
            </a:r>
            <a:r>
              <a:rPr sz="2000" b="1" i="1" spc="-5" dirty="0">
                <a:latin typeface="Arial"/>
                <a:cs typeface="Arial"/>
              </a:rPr>
              <a:t>na</a:t>
            </a:r>
            <a:r>
              <a:rPr sz="2000" b="1" i="1" spc="-15" dirty="0">
                <a:latin typeface="Arial"/>
                <a:cs typeface="Arial"/>
              </a:rPr>
              <a:t> </a:t>
            </a:r>
            <a:r>
              <a:rPr sz="2000" b="1" i="1" dirty="0">
                <a:latin typeface="Arial"/>
                <a:cs typeface="Arial"/>
              </a:rPr>
              <a:t>ugovore</a:t>
            </a:r>
            <a:r>
              <a:rPr sz="2000" b="1" i="1" spc="-15" dirty="0">
                <a:latin typeface="Arial"/>
                <a:cs typeface="Arial"/>
              </a:rPr>
              <a:t> </a:t>
            </a:r>
            <a:r>
              <a:rPr sz="2000" b="1" i="1" dirty="0">
                <a:latin typeface="Arial"/>
                <a:cs typeface="Arial"/>
              </a:rPr>
              <a:t>koji</a:t>
            </a:r>
            <a:r>
              <a:rPr sz="2000" b="1" i="1" spc="-15" dirty="0">
                <a:latin typeface="Arial"/>
                <a:cs typeface="Arial"/>
              </a:rPr>
              <a:t> </a:t>
            </a:r>
            <a:r>
              <a:rPr sz="2000" b="1" i="1" dirty="0">
                <a:latin typeface="Arial"/>
                <a:cs typeface="Arial"/>
              </a:rPr>
              <a:t>izlaze</a:t>
            </a:r>
            <a:r>
              <a:rPr sz="2000" b="1" i="1" spc="-35" dirty="0">
                <a:latin typeface="Arial"/>
                <a:cs typeface="Arial"/>
              </a:rPr>
              <a:t> </a:t>
            </a:r>
            <a:r>
              <a:rPr sz="2000" b="1" i="1" spc="-5" dirty="0">
                <a:latin typeface="Arial"/>
                <a:cs typeface="Arial"/>
              </a:rPr>
              <a:t>iz</a:t>
            </a:r>
            <a:r>
              <a:rPr sz="2000" b="1" i="1" spc="-10" dirty="0">
                <a:latin typeface="Arial"/>
                <a:cs typeface="Arial"/>
              </a:rPr>
              <a:t> </a:t>
            </a:r>
            <a:r>
              <a:rPr sz="2000" b="1" i="1" dirty="0">
                <a:latin typeface="Arial"/>
                <a:cs typeface="Arial"/>
              </a:rPr>
              <a:t>područja</a:t>
            </a:r>
            <a:r>
              <a:rPr sz="2000" b="1" i="1" spc="-20" dirty="0">
                <a:latin typeface="Arial"/>
                <a:cs typeface="Arial"/>
              </a:rPr>
              <a:t> </a:t>
            </a:r>
            <a:r>
              <a:rPr sz="2000" b="1" i="1" dirty="0">
                <a:latin typeface="Arial"/>
                <a:cs typeface="Arial"/>
              </a:rPr>
              <a:t>direktiva”</a:t>
            </a:r>
            <a:endParaRPr sz="2000" dirty="0">
              <a:latin typeface="Arial"/>
              <a:cs typeface="Arial"/>
            </a:endParaRPr>
          </a:p>
          <a:p>
            <a:pPr marL="342900" indent="-342900">
              <a:lnSpc>
                <a:spcPct val="100000"/>
              </a:lnSpc>
              <a:spcBef>
                <a:spcPts val="45"/>
              </a:spcBef>
              <a:buFont typeface="Wingdings" panose="05000000000000000000" pitchFamily="2" charset="2"/>
              <a:buChar char="Ø"/>
            </a:pPr>
            <a:endParaRPr sz="2050" dirty="0">
              <a:latin typeface="Arial"/>
              <a:cs typeface="Arial"/>
            </a:endParaRPr>
          </a:p>
          <a:p>
            <a:pPr marL="354965" marR="5080" indent="-342900" algn="just">
              <a:lnSpc>
                <a:spcPct val="100000"/>
              </a:lnSpc>
              <a:buFont typeface="Wingdings" panose="05000000000000000000" pitchFamily="2" charset="2"/>
              <a:buChar char="Ø"/>
              <a:tabLst>
                <a:tab pos="191135" algn="l"/>
              </a:tabLst>
            </a:pPr>
            <a:r>
              <a:rPr sz="2000" dirty="0">
                <a:latin typeface="Microsoft Sans Serif"/>
                <a:cs typeface="Microsoft Sans Serif"/>
              </a:rPr>
              <a:t>Sud</a:t>
            </a:r>
            <a:r>
              <a:rPr sz="2000" spc="5" dirty="0">
                <a:latin typeface="Microsoft Sans Serif"/>
                <a:cs typeface="Microsoft Sans Serif"/>
              </a:rPr>
              <a:t> </a:t>
            </a:r>
            <a:r>
              <a:rPr sz="2000" spc="-10" dirty="0">
                <a:latin typeface="Microsoft Sans Serif"/>
                <a:cs typeface="Microsoft Sans Serif"/>
              </a:rPr>
              <a:t>je</a:t>
            </a:r>
            <a:r>
              <a:rPr sz="2000" spc="-5" dirty="0">
                <a:latin typeface="Microsoft Sans Serif"/>
                <a:cs typeface="Microsoft Sans Serif"/>
              </a:rPr>
              <a:t> razvio</a:t>
            </a:r>
            <a:r>
              <a:rPr sz="2000" dirty="0">
                <a:latin typeface="Microsoft Sans Serif"/>
                <a:cs typeface="Microsoft Sans Serif"/>
              </a:rPr>
              <a:t> </a:t>
            </a:r>
            <a:r>
              <a:rPr sz="2000" spc="-5" dirty="0">
                <a:latin typeface="Microsoft Sans Serif"/>
                <a:cs typeface="Microsoft Sans Serif"/>
              </a:rPr>
              <a:t>niz</a:t>
            </a:r>
            <a:r>
              <a:rPr sz="2000" dirty="0">
                <a:latin typeface="Microsoft Sans Serif"/>
                <a:cs typeface="Microsoft Sans Serif"/>
              </a:rPr>
              <a:t> </a:t>
            </a:r>
            <a:r>
              <a:rPr sz="2000" spc="-5" dirty="0">
                <a:latin typeface="Microsoft Sans Serif"/>
                <a:cs typeface="Microsoft Sans Serif"/>
              </a:rPr>
              <a:t>osnovnih</a:t>
            </a:r>
            <a:r>
              <a:rPr sz="2000" dirty="0">
                <a:latin typeface="Microsoft Sans Serif"/>
                <a:cs typeface="Microsoft Sans Serif"/>
              </a:rPr>
              <a:t> </a:t>
            </a:r>
            <a:r>
              <a:rPr sz="2000" spc="-5" dirty="0">
                <a:latin typeface="Microsoft Sans Serif"/>
                <a:cs typeface="Microsoft Sans Serif"/>
              </a:rPr>
              <a:t>standarda</a:t>
            </a:r>
            <a:r>
              <a:rPr sz="2000" dirty="0">
                <a:latin typeface="Microsoft Sans Serif"/>
                <a:cs typeface="Microsoft Sans Serif"/>
              </a:rPr>
              <a:t> </a:t>
            </a:r>
            <a:r>
              <a:rPr sz="2000" spc="-5" dirty="0">
                <a:latin typeface="Microsoft Sans Serif"/>
                <a:cs typeface="Microsoft Sans Serif"/>
              </a:rPr>
              <a:t>(načela)</a:t>
            </a:r>
            <a:r>
              <a:rPr sz="2000" dirty="0">
                <a:latin typeface="Microsoft Sans Serif"/>
                <a:cs typeface="Microsoft Sans Serif"/>
              </a:rPr>
              <a:t> </a:t>
            </a:r>
            <a:r>
              <a:rPr sz="2000" spc="-5" dirty="0">
                <a:latin typeface="Microsoft Sans Serif"/>
                <a:cs typeface="Microsoft Sans Serif"/>
              </a:rPr>
              <a:t>koje</a:t>
            </a:r>
            <a:r>
              <a:rPr sz="2000" dirty="0">
                <a:latin typeface="Microsoft Sans Serif"/>
                <a:cs typeface="Microsoft Sans Serif"/>
              </a:rPr>
              <a:t> </a:t>
            </a:r>
            <a:r>
              <a:rPr sz="2000" spc="-5" dirty="0">
                <a:latin typeface="Microsoft Sans Serif"/>
                <a:cs typeface="Microsoft Sans Serif"/>
              </a:rPr>
              <a:t>su</a:t>
            </a:r>
            <a:r>
              <a:rPr sz="2000" dirty="0">
                <a:latin typeface="Microsoft Sans Serif"/>
                <a:cs typeface="Microsoft Sans Serif"/>
              </a:rPr>
              <a:t> </a:t>
            </a:r>
            <a:r>
              <a:rPr sz="2000" spc="-5" dirty="0">
                <a:latin typeface="Microsoft Sans Serif"/>
                <a:cs typeface="Microsoft Sans Serif"/>
              </a:rPr>
              <a:t>korisnici </a:t>
            </a:r>
            <a:r>
              <a:rPr sz="2000" dirty="0">
                <a:latin typeface="Microsoft Sans Serif"/>
                <a:cs typeface="Microsoft Sans Serif"/>
              </a:rPr>
              <a:t> </a:t>
            </a:r>
            <a:r>
              <a:rPr sz="2000" spc="-5" dirty="0">
                <a:latin typeface="Microsoft Sans Serif"/>
                <a:cs typeface="Microsoft Sans Serif"/>
              </a:rPr>
              <a:t>bespovratnih</a:t>
            </a:r>
            <a:r>
              <a:rPr sz="2000" dirty="0">
                <a:latin typeface="Microsoft Sans Serif"/>
                <a:cs typeface="Microsoft Sans Serif"/>
              </a:rPr>
              <a:t> </a:t>
            </a:r>
            <a:r>
              <a:rPr sz="2000" spc="-5" dirty="0">
                <a:latin typeface="Microsoft Sans Serif"/>
                <a:cs typeface="Microsoft Sans Serif"/>
              </a:rPr>
              <a:t>sredstava</a:t>
            </a:r>
            <a:r>
              <a:rPr sz="2000" dirty="0">
                <a:latin typeface="Microsoft Sans Serif"/>
                <a:cs typeface="Microsoft Sans Serif"/>
              </a:rPr>
              <a:t> </a:t>
            </a:r>
            <a:r>
              <a:rPr sz="2000" spc="-5" dirty="0">
                <a:latin typeface="Microsoft Sans Serif"/>
                <a:cs typeface="Microsoft Sans Serif"/>
              </a:rPr>
              <a:t>dužni</a:t>
            </a:r>
            <a:r>
              <a:rPr sz="2000" dirty="0">
                <a:latin typeface="Microsoft Sans Serif"/>
                <a:cs typeface="Microsoft Sans Serif"/>
              </a:rPr>
              <a:t> </a:t>
            </a:r>
            <a:r>
              <a:rPr sz="2000" spc="-5" dirty="0">
                <a:latin typeface="Microsoft Sans Serif"/>
                <a:cs typeface="Microsoft Sans Serif"/>
              </a:rPr>
              <a:t>poštivati</a:t>
            </a:r>
            <a:r>
              <a:rPr sz="2000" dirty="0">
                <a:latin typeface="Microsoft Sans Serif"/>
                <a:cs typeface="Microsoft Sans Serif"/>
              </a:rPr>
              <a:t> u</a:t>
            </a:r>
            <a:r>
              <a:rPr sz="2000" spc="5" dirty="0">
                <a:latin typeface="Microsoft Sans Serif"/>
                <a:cs typeface="Microsoft Sans Serif"/>
              </a:rPr>
              <a:t> </a:t>
            </a:r>
            <a:r>
              <a:rPr sz="2000" spc="-5" dirty="0">
                <a:latin typeface="Microsoft Sans Serif"/>
                <a:cs typeface="Microsoft Sans Serif"/>
              </a:rPr>
              <a:t>okviru</a:t>
            </a:r>
            <a:r>
              <a:rPr sz="2000" dirty="0">
                <a:latin typeface="Microsoft Sans Serif"/>
                <a:cs typeface="Microsoft Sans Serif"/>
              </a:rPr>
              <a:t> svakog</a:t>
            </a:r>
            <a:r>
              <a:rPr sz="2000" spc="5" dirty="0">
                <a:latin typeface="Microsoft Sans Serif"/>
                <a:cs typeface="Microsoft Sans Serif"/>
              </a:rPr>
              <a:t> </a:t>
            </a:r>
            <a:r>
              <a:rPr sz="2000" spc="-5" dirty="0">
                <a:latin typeface="Microsoft Sans Serif"/>
                <a:cs typeface="Microsoft Sans Serif"/>
              </a:rPr>
              <a:t>postupka </a:t>
            </a:r>
            <a:r>
              <a:rPr sz="2000" dirty="0">
                <a:latin typeface="Microsoft Sans Serif"/>
                <a:cs typeface="Microsoft Sans Serif"/>
              </a:rPr>
              <a:t> nabave</a:t>
            </a:r>
            <a:r>
              <a:rPr sz="2000" spc="5" dirty="0">
                <a:latin typeface="Microsoft Sans Serif"/>
                <a:cs typeface="Microsoft Sans Serif"/>
              </a:rPr>
              <a:t> </a:t>
            </a:r>
            <a:r>
              <a:rPr sz="2000" spc="-5" dirty="0">
                <a:latin typeface="Microsoft Sans Serif"/>
                <a:cs typeface="Microsoft Sans Serif"/>
              </a:rPr>
              <a:t>(načelo</a:t>
            </a:r>
            <a:r>
              <a:rPr sz="2000" dirty="0">
                <a:latin typeface="Microsoft Sans Serif"/>
                <a:cs typeface="Microsoft Sans Serif"/>
              </a:rPr>
              <a:t> </a:t>
            </a:r>
            <a:r>
              <a:rPr sz="2000" spc="-5" dirty="0">
                <a:latin typeface="Microsoft Sans Serif"/>
                <a:cs typeface="Microsoft Sans Serif"/>
              </a:rPr>
              <a:t>transparentnosti,</a:t>
            </a:r>
            <a:r>
              <a:rPr sz="2000" dirty="0">
                <a:latin typeface="Microsoft Sans Serif"/>
                <a:cs typeface="Microsoft Sans Serif"/>
              </a:rPr>
              <a:t> </a:t>
            </a:r>
            <a:r>
              <a:rPr sz="2000" spc="-5" dirty="0">
                <a:latin typeface="Microsoft Sans Serif"/>
                <a:cs typeface="Microsoft Sans Serif"/>
              </a:rPr>
              <a:t>načelo</a:t>
            </a:r>
            <a:r>
              <a:rPr sz="2000" dirty="0">
                <a:latin typeface="Microsoft Sans Serif"/>
                <a:cs typeface="Microsoft Sans Serif"/>
              </a:rPr>
              <a:t> </a:t>
            </a:r>
            <a:r>
              <a:rPr sz="2000" spc="-5" dirty="0">
                <a:latin typeface="Microsoft Sans Serif"/>
                <a:cs typeface="Microsoft Sans Serif"/>
              </a:rPr>
              <a:t>jednakog</a:t>
            </a:r>
            <a:r>
              <a:rPr sz="2000" dirty="0">
                <a:latin typeface="Microsoft Sans Serif"/>
                <a:cs typeface="Microsoft Sans Serif"/>
              </a:rPr>
              <a:t> </a:t>
            </a:r>
            <a:r>
              <a:rPr sz="2000" spc="-5" dirty="0">
                <a:latin typeface="Microsoft Sans Serif"/>
                <a:cs typeface="Microsoft Sans Serif"/>
              </a:rPr>
              <a:t>postupanja</a:t>
            </a:r>
            <a:r>
              <a:rPr sz="2000" dirty="0">
                <a:latin typeface="Microsoft Sans Serif"/>
                <a:cs typeface="Microsoft Sans Serif"/>
              </a:rPr>
              <a:t> </a:t>
            </a:r>
            <a:r>
              <a:rPr sz="2000" spc="-15" dirty="0">
                <a:latin typeface="Microsoft Sans Serif"/>
                <a:cs typeface="Microsoft Sans Serif"/>
              </a:rPr>
              <a:t>i </a:t>
            </a:r>
            <a:r>
              <a:rPr sz="2000" spc="-10" dirty="0">
                <a:latin typeface="Microsoft Sans Serif"/>
                <a:cs typeface="Microsoft Sans Serif"/>
              </a:rPr>
              <a:t> </a:t>
            </a:r>
            <a:r>
              <a:rPr sz="2000" spc="-5" dirty="0">
                <a:latin typeface="Microsoft Sans Serif"/>
                <a:cs typeface="Microsoft Sans Serif"/>
              </a:rPr>
              <a:t>nediskriminacije</a:t>
            </a:r>
            <a:r>
              <a:rPr sz="2000" spc="-10" dirty="0">
                <a:latin typeface="Microsoft Sans Serif"/>
                <a:cs typeface="Microsoft Sans Serif"/>
              </a:rPr>
              <a:t> </a:t>
            </a:r>
            <a:r>
              <a:rPr sz="2000" spc="-5" dirty="0">
                <a:latin typeface="Microsoft Sans Serif"/>
                <a:cs typeface="Microsoft Sans Serif"/>
              </a:rPr>
              <a:t>itd.)</a:t>
            </a:r>
            <a:endParaRPr sz="2000" dirty="0">
              <a:latin typeface="Microsoft Sans Serif"/>
              <a:cs typeface="Microsoft Sans Serif"/>
            </a:endParaRPr>
          </a:p>
        </p:txBody>
      </p:sp>
      <p:sp>
        <p:nvSpPr>
          <p:cNvPr id="5" name="object 5"/>
          <p:cNvSpPr txBox="1">
            <a:spLocks noGrp="1"/>
          </p:cNvSpPr>
          <p:nvPr>
            <p:ph type="title"/>
          </p:nvPr>
        </p:nvSpPr>
        <p:spPr>
          <a:xfrm>
            <a:off x="702665" y="289052"/>
            <a:ext cx="7217409" cy="452120"/>
          </a:xfrm>
          <a:prstGeom prst="rect">
            <a:avLst/>
          </a:prstGeom>
        </p:spPr>
        <p:txBody>
          <a:bodyPr vert="horz" wrap="square" lIns="0" tIns="12065" rIns="0" bIns="0" rtlCol="0">
            <a:spAutoFit/>
          </a:bodyPr>
          <a:lstStyle/>
          <a:p>
            <a:pPr marL="12700" algn="ctr">
              <a:lnSpc>
                <a:spcPct val="100000"/>
              </a:lnSpc>
              <a:spcBef>
                <a:spcPts val="95"/>
              </a:spcBef>
            </a:pPr>
            <a:r>
              <a:rPr lang="hr-HR" sz="2800" spc="-5" dirty="0" smtClean="0">
                <a:solidFill>
                  <a:srgbClr val="001F5F"/>
                </a:solidFill>
              </a:rPr>
              <a:t>Pravila o financijskim korekcijama</a:t>
            </a:r>
            <a:endParaRP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a:spLocks noGrp="1"/>
          </p:cNvSpPr>
          <p:nvPr>
            <p:ph type="title"/>
          </p:nvPr>
        </p:nvSpPr>
        <p:spPr>
          <a:xfrm>
            <a:off x="1143000" y="381000"/>
            <a:ext cx="6404610" cy="813684"/>
          </a:xfrm>
          <a:prstGeom prst="rect">
            <a:avLst/>
          </a:prstGeom>
        </p:spPr>
        <p:txBody>
          <a:bodyPr vert="horz" wrap="square" lIns="0" tIns="13335" rIns="0" bIns="0" rtlCol="0">
            <a:spAutoFit/>
          </a:bodyPr>
          <a:lstStyle/>
          <a:p>
            <a:pPr marL="2486025" marR="5080" indent="-2473960" algn="ctr">
              <a:lnSpc>
                <a:spcPct val="100000"/>
              </a:lnSpc>
              <a:spcBef>
                <a:spcPts val="105"/>
              </a:spcBef>
            </a:pPr>
            <a:r>
              <a:rPr lang="hr-HR" sz="2600" spc="-5" dirty="0" smtClean="0">
                <a:solidFill>
                  <a:srgbClr val="001F5F"/>
                </a:solidFill>
              </a:rPr>
              <a:t>Vrste financijskih korekcija</a:t>
            </a:r>
            <a:br>
              <a:rPr lang="hr-HR" sz="2600" spc="-5" dirty="0" smtClean="0">
                <a:solidFill>
                  <a:srgbClr val="001F5F"/>
                </a:solidFill>
              </a:rPr>
            </a:br>
            <a:endParaRPr sz="2600" dirty="0"/>
          </a:p>
        </p:txBody>
      </p:sp>
      <p:sp>
        <p:nvSpPr>
          <p:cNvPr id="5" name="object 5"/>
          <p:cNvSpPr txBox="1"/>
          <p:nvPr/>
        </p:nvSpPr>
        <p:spPr>
          <a:xfrm>
            <a:off x="364642" y="1090930"/>
            <a:ext cx="8416925" cy="4065857"/>
          </a:xfrm>
          <a:prstGeom prst="rect">
            <a:avLst/>
          </a:prstGeom>
        </p:spPr>
        <p:txBody>
          <a:bodyPr vert="horz" wrap="square" lIns="0" tIns="13335" rIns="0" bIns="0" rtlCol="0">
            <a:spAutoFit/>
          </a:bodyPr>
          <a:lstStyle/>
          <a:p>
            <a:pPr marL="12700" marR="6350" algn="just">
              <a:lnSpc>
                <a:spcPct val="100000"/>
              </a:lnSpc>
              <a:spcBef>
                <a:spcPts val="105"/>
              </a:spcBef>
            </a:pPr>
            <a:r>
              <a:rPr lang="hr-HR" sz="2000" dirty="0">
                <a:latin typeface="Microsoft Sans Serif"/>
                <a:cs typeface="Microsoft Sans Serif"/>
              </a:rPr>
              <a:t>1. </a:t>
            </a:r>
            <a:r>
              <a:rPr lang="hr-HR" sz="2000" b="1" dirty="0">
                <a:latin typeface="Microsoft Sans Serif"/>
                <a:cs typeface="Microsoft Sans Serif"/>
              </a:rPr>
              <a:t>Jednostavna financijska </a:t>
            </a:r>
            <a:r>
              <a:rPr lang="hr-HR" sz="2000" dirty="0">
                <a:latin typeface="Microsoft Sans Serif"/>
                <a:cs typeface="Microsoft Sans Serif"/>
              </a:rPr>
              <a:t>korekcija označava financijsku korekciju koja je jednaka visini nastale financijske posljedice za ugovor o (javnoj) nabavi ili ugovor o dodjeli bespovratnih sredstava (ovisno o tome što je primjenjivo), kada je tu posljedicu moguće količinski točno odrediti.</a:t>
            </a:r>
          </a:p>
          <a:p>
            <a:pPr marL="12700" marR="6350" algn="just">
              <a:lnSpc>
                <a:spcPct val="100000"/>
              </a:lnSpc>
              <a:spcBef>
                <a:spcPts val="105"/>
              </a:spcBef>
            </a:pPr>
            <a:endParaRPr lang="hr-HR" sz="2000" dirty="0">
              <a:latin typeface="Microsoft Sans Serif"/>
              <a:cs typeface="Microsoft Sans Serif"/>
            </a:endParaRPr>
          </a:p>
          <a:p>
            <a:pPr marL="12700" marR="6350" algn="just">
              <a:lnSpc>
                <a:spcPct val="100000"/>
              </a:lnSpc>
              <a:spcBef>
                <a:spcPts val="105"/>
              </a:spcBef>
            </a:pPr>
            <a:r>
              <a:rPr lang="hr-HR" sz="2000" dirty="0">
                <a:latin typeface="Microsoft Sans Serif"/>
                <a:cs typeface="Microsoft Sans Serif"/>
              </a:rPr>
              <a:t>2. </a:t>
            </a:r>
            <a:r>
              <a:rPr lang="hr-HR" sz="2000" b="1" dirty="0">
                <a:latin typeface="Microsoft Sans Serif"/>
                <a:cs typeface="Microsoft Sans Serif"/>
              </a:rPr>
              <a:t>Paušalna financijska korekcija </a:t>
            </a:r>
            <a:r>
              <a:rPr lang="hr-HR" sz="2000" dirty="0">
                <a:latin typeface="Microsoft Sans Serif"/>
                <a:cs typeface="Microsoft Sans Serif"/>
              </a:rPr>
              <a:t>označava stopu korekcije koja se primjenjuje kada nije moguće količinski točno odrediti financijske posljedice za ugovor o (javnoj) nabavi ili ugovor o dodjeli bespovratnih sredstava (ovisno o tome što je primjenjivo</a:t>
            </a:r>
            <a:r>
              <a:rPr lang="hr-HR" sz="2000" dirty="0" smtClean="0">
                <a:latin typeface="Microsoft Sans Serif"/>
                <a:cs typeface="Microsoft Sans Serif"/>
              </a:rPr>
              <a:t>).</a:t>
            </a:r>
          </a:p>
          <a:p>
            <a:pPr marL="12700" marR="6350" algn="just">
              <a:lnSpc>
                <a:spcPct val="100000"/>
              </a:lnSpc>
              <a:spcBef>
                <a:spcPts val="105"/>
              </a:spcBef>
            </a:pPr>
            <a:endParaRPr lang="hr-HR" sz="2000" dirty="0">
              <a:latin typeface="Microsoft Sans Serif"/>
              <a:cs typeface="Microsoft Sans Serif"/>
            </a:endParaRPr>
          </a:p>
          <a:p>
            <a:pPr marL="12700" marR="6350" algn="just">
              <a:lnSpc>
                <a:spcPct val="100000"/>
              </a:lnSpc>
              <a:spcBef>
                <a:spcPts val="105"/>
              </a:spcBef>
            </a:pPr>
            <a:r>
              <a:rPr lang="hr-HR" sz="2000" dirty="0" smtClean="0">
                <a:latin typeface="Microsoft Sans Serif"/>
                <a:cs typeface="Microsoft Sans Serif"/>
              </a:rPr>
              <a:t>Ako </a:t>
            </a:r>
            <a:r>
              <a:rPr lang="hr-HR" sz="2000" dirty="0">
                <a:latin typeface="Microsoft Sans Serif"/>
                <a:cs typeface="Microsoft Sans Serif"/>
              </a:rPr>
              <a:t>određivanje jednostavne financijske korekcije nije moguće ili je povezano s nerazmjernim troškovima i poteškoćama, nadležno tijelo određuje financijsku korekciju u paušalnom iznosu. </a:t>
            </a:r>
          </a:p>
        </p:txBody>
      </p:sp>
      <p:sp>
        <p:nvSpPr>
          <p:cNvPr id="7" name="object 2"/>
          <p:cNvSpPr/>
          <p:nvPr/>
        </p:nvSpPr>
        <p:spPr>
          <a:xfrm>
            <a:off x="364642" y="916943"/>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0" y="6172200"/>
            <a:ext cx="9144635" cy="1905"/>
          </a:xfrm>
          <a:custGeom>
            <a:avLst/>
            <a:gdLst/>
            <a:ahLst/>
            <a:cxnLst/>
            <a:rect l="l" t="t" r="r" b="b"/>
            <a:pathLst>
              <a:path w="9144635" h="1904">
                <a:moveTo>
                  <a:pt x="0" y="0"/>
                </a:moveTo>
                <a:lnTo>
                  <a:pt x="9144064"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261033" y="1436114"/>
            <a:ext cx="8268334" cy="4159472"/>
          </a:xfrm>
          <a:prstGeom prst="rect">
            <a:avLst/>
          </a:prstGeom>
        </p:spPr>
        <p:txBody>
          <a:bodyPr vert="horz" wrap="square" lIns="0" tIns="12065" rIns="0" bIns="0" rtlCol="0">
            <a:spAutoFit/>
          </a:bodyPr>
          <a:lstStyle/>
          <a:p>
            <a:pPr marL="285750" indent="-285750" algn="just">
              <a:lnSpc>
                <a:spcPct val="150000"/>
              </a:lnSpc>
              <a:spcBef>
                <a:spcPts val="2400"/>
              </a:spcBef>
              <a:buFont typeface="Wingdings" panose="05000000000000000000" pitchFamily="2" charset="2"/>
              <a:buChar char="Ø"/>
              <a:defRPr/>
            </a:pPr>
            <a:r>
              <a:rPr lang="hr-HR" altLang="sr-Latn-RS" dirty="0" smtClean="0">
                <a:latin typeface="Arial" panose="020B0604020202020204" pitchFamily="34" charset="0"/>
                <a:cs typeface="Arial" panose="020B0604020202020204" pitchFamily="34" charset="0"/>
              </a:rPr>
              <a:t>nakon </a:t>
            </a:r>
            <a:r>
              <a:rPr lang="hr-HR" altLang="sr-Latn-RS" dirty="0">
                <a:latin typeface="Arial" panose="020B0604020202020204" pitchFamily="34" charset="0"/>
                <a:cs typeface="Arial" panose="020B0604020202020204" pitchFamily="34" charset="0"/>
              </a:rPr>
              <a:t>što PT2 dovrši </a:t>
            </a:r>
            <a:r>
              <a:rPr lang="hr-HR" altLang="sr-Latn-RS" dirty="0">
                <a:effectLst>
                  <a:outerShdw blurRad="38100" dist="38100" dir="2700000" algn="tl">
                    <a:srgbClr val="C0C0C0"/>
                  </a:outerShdw>
                </a:effectLst>
                <a:latin typeface="Arial" panose="020B0604020202020204" pitchFamily="34" charset="0"/>
                <a:cs typeface="Arial" panose="020B0604020202020204" pitchFamily="34" charset="0"/>
              </a:rPr>
              <a:t>postupak utvrđivanja nepravilnosti </a:t>
            </a:r>
            <a:r>
              <a:rPr lang="hr-HR" altLang="sr-Latn-RS" dirty="0">
                <a:latin typeface="Arial" panose="020B0604020202020204" pitchFamily="34" charset="0"/>
                <a:cs typeface="Arial" panose="020B0604020202020204" pitchFamily="34" charset="0"/>
              </a:rPr>
              <a:t>donosi se:</a:t>
            </a:r>
          </a:p>
          <a:p>
            <a:pPr lvl="1" algn="just">
              <a:lnSpc>
                <a:spcPct val="150000"/>
              </a:lnSpc>
              <a:buFont typeface="Wingdings" panose="05000000000000000000" pitchFamily="2" charset="2"/>
              <a:buChar char="v"/>
              <a:defRPr/>
            </a:pPr>
            <a:r>
              <a:rPr lang="hr-HR" altLang="sr-Latn-RS" b="1" dirty="0">
                <a:effectLst>
                  <a:outerShdw blurRad="38100" dist="38100" dir="2700000" algn="tl">
                    <a:srgbClr val="C0C0C0"/>
                  </a:outerShdw>
                </a:effectLst>
                <a:latin typeface="Arial" panose="020B0604020202020204" pitchFamily="34" charset="0"/>
                <a:cs typeface="Arial" panose="020B0604020202020204" pitchFamily="34" charset="0"/>
              </a:rPr>
              <a:t>ODLUKA O </a:t>
            </a:r>
            <a:r>
              <a:rPr lang="hr-HR" altLang="sr-Latn-RS" b="1" u="sng" dirty="0">
                <a:solidFill>
                  <a:srgbClr val="006B32"/>
                </a:solidFill>
                <a:effectLst>
                  <a:outerShdw blurRad="38100" dist="38100" dir="2700000" algn="tl">
                    <a:srgbClr val="C0C0C0"/>
                  </a:outerShdw>
                </a:effectLst>
                <a:latin typeface="Arial" panose="020B0604020202020204" pitchFamily="34" charset="0"/>
                <a:cs typeface="Arial" panose="020B0604020202020204" pitchFamily="34" charset="0"/>
              </a:rPr>
              <a:t>UTVRĐENOJ</a:t>
            </a:r>
            <a:r>
              <a:rPr lang="hr-HR" altLang="sr-Latn-RS" b="1" u="sng" dirty="0">
                <a:effectLst>
                  <a:outerShdw blurRad="38100" dist="38100" dir="2700000" algn="tl">
                    <a:srgbClr val="C0C0C0"/>
                  </a:outerShdw>
                </a:effectLst>
                <a:latin typeface="Arial" panose="020B0604020202020204" pitchFamily="34" charset="0"/>
                <a:cs typeface="Arial" panose="020B0604020202020204" pitchFamily="34" charset="0"/>
              </a:rPr>
              <a:t> </a:t>
            </a:r>
            <a:r>
              <a:rPr lang="hr-HR" altLang="sr-Latn-RS" b="1" dirty="0">
                <a:effectLst>
                  <a:outerShdw blurRad="38100" dist="38100" dir="2700000" algn="tl">
                    <a:srgbClr val="C0C0C0"/>
                  </a:outerShdw>
                </a:effectLst>
                <a:latin typeface="Arial" panose="020B0604020202020204" pitchFamily="34" charset="0"/>
                <a:cs typeface="Arial" panose="020B0604020202020204" pitchFamily="34" charset="0"/>
              </a:rPr>
              <a:t>NEPRAVILNOSTI</a:t>
            </a:r>
          </a:p>
          <a:p>
            <a:pPr lvl="1" algn="ctr">
              <a:lnSpc>
                <a:spcPct val="150000"/>
              </a:lnSpc>
              <a:defRPr/>
            </a:pPr>
            <a:r>
              <a:rPr lang="hr-HR" altLang="sr-Latn-RS" dirty="0">
                <a:latin typeface="Arial" panose="020B0604020202020204" pitchFamily="34" charset="0"/>
                <a:cs typeface="Arial" panose="020B0604020202020204" pitchFamily="34" charset="0"/>
              </a:rPr>
              <a:t>ili</a:t>
            </a:r>
          </a:p>
          <a:p>
            <a:pPr lvl="1">
              <a:lnSpc>
                <a:spcPct val="150000"/>
              </a:lnSpc>
              <a:buFont typeface="Wingdings" panose="05000000000000000000" pitchFamily="2" charset="2"/>
              <a:buChar char="v"/>
              <a:defRPr/>
            </a:pPr>
            <a:r>
              <a:rPr lang="hr-HR" altLang="sr-Latn-RS" b="1" dirty="0">
                <a:effectLst>
                  <a:outerShdw blurRad="38100" dist="38100" dir="2700000" algn="tl">
                    <a:srgbClr val="C0C0C0"/>
                  </a:outerShdw>
                </a:effectLst>
                <a:latin typeface="Arial" panose="020B0604020202020204" pitchFamily="34" charset="0"/>
                <a:cs typeface="Arial" panose="020B0604020202020204" pitchFamily="34" charset="0"/>
              </a:rPr>
              <a:t>ODLUKA O </a:t>
            </a:r>
            <a:r>
              <a:rPr lang="hr-HR" altLang="sr-Latn-RS" b="1" u="sng" dirty="0">
                <a:solidFill>
                  <a:srgbClr val="006B32"/>
                </a:solidFill>
                <a:effectLst>
                  <a:outerShdw blurRad="38100" dist="38100" dir="2700000" algn="tl">
                    <a:srgbClr val="C0C0C0"/>
                  </a:outerShdw>
                </a:effectLst>
                <a:latin typeface="Arial" panose="020B0604020202020204" pitchFamily="34" charset="0"/>
                <a:cs typeface="Arial" panose="020B0604020202020204" pitchFamily="34" charset="0"/>
              </a:rPr>
              <a:t>NEPOSTOJANJU</a:t>
            </a:r>
            <a:r>
              <a:rPr lang="hr-HR" altLang="sr-Latn-RS" b="1" dirty="0">
                <a:effectLst>
                  <a:outerShdw blurRad="38100" dist="38100" dir="2700000" algn="tl">
                    <a:srgbClr val="C0C0C0"/>
                  </a:outerShdw>
                </a:effectLst>
                <a:latin typeface="Arial" panose="020B0604020202020204" pitchFamily="34" charset="0"/>
                <a:cs typeface="Arial" panose="020B0604020202020204" pitchFamily="34" charset="0"/>
              </a:rPr>
              <a:t> </a:t>
            </a:r>
            <a:r>
              <a:rPr lang="hr-HR" altLang="sr-Latn-RS" b="1" dirty="0" smtClean="0">
                <a:effectLst>
                  <a:outerShdw blurRad="38100" dist="38100" dir="2700000" algn="tl">
                    <a:srgbClr val="C0C0C0"/>
                  </a:outerShdw>
                </a:effectLst>
                <a:latin typeface="Arial" panose="020B0604020202020204" pitchFamily="34" charset="0"/>
                <a:cs typeface="Arial" panose="020B0604020202020204" pitchFamily="34" charset="0"/>
              </a:rPr>
              <a:t>NEPRAVILNOSTI</a:t>
            </a:r>
            <a:r>
              <a:rPr lang="hr-HR" altLang="sr-Latn-RS" dirty="0" smtClean="0">
                <a:latin typeface="Arial" panose="020B0604020202020204" pitchFamily="34" charset="0"/>
                <a:cs typeface="Arial" panose="020B0604020202020204" pitchFamily="34" charset="0"/>
              </a:rPr>
              <a:t>,</a:t>
            </a:r>
          </a:p>
          <a:p>
            <a:pPr lvl="1">
              <a:lnSpc>
                <a:spcPct val="150000"/>
              </a:lnSpc>
              <a:defRPr/>
            </a:pPr>
            <a:r>
              <a:rPr lang="hr-HR" altLang="sr-Latn-RS" dirty="0" smtClean="0">
                <a:latin typeface="Arial" panose="020B0604020202020204" pitchFamily="34" charset="0"/>
                <a:cs typeface="Arial" panose="020B0604020202020204" pitchFamily="34" charset="0"/>
              </a:rPr>
              <a:t>i </a:t>
            </a:r>
            <a:r>
              <a:rPr lang="hr-HR" altLang="sr-Latn-RS" dirty="0">
                <a:latin typeface="Arial" panose="020B0604020202020204" pitchFamily="34" charset="0"/>
                <a:cs typeface="Arial" panose="020B0604020202020204" pitchFamily="34" charset="0"/>
              </a:rPr>
              <a:t>to u roku od 30 radnih dana od dana </a:t>
            </a:r>
            <a:r>
              <a:rPr lang="hr-HR" altLang="sr-Latn-RS" b="1" dirty="0">
                <a:latin typeface="Arial" panose="020B0604020202020204" pitchFamily="34" charset="0"/>
                <a:cs typeface="Arial" panose="020B0604020202020204" pitchFamily="34" charset="0"/>
              </a:rPr>
              <a:t>ovjeravanja Obrasca </a:t>
            </a:r>
            <a:r>
              <a:rPr lang="hr-HR" altLang="sr-Latn-RS" dirty="0">
                <a:latin typeface="Arial" panose="020B0604020202020204" pitchFamily="34" charset="0"/>
                <a:cs typeface="Arial" panose="020B0604020202020204" pitchFamily="34" charset="0"/>
              </a:rPr>
              <a:t>prijave sumnje na nepravilnost </a:t>
            </a:r>
            <a:r>
              <a:rPr lang="en-GB" altLang="sr-Latn-RS" dirty="0" smtClean="0">
                <a:latin typeface="Arial" panose="020B0604020202020204" pitchFamily="34" charset="0"/>
                <a:cs typeface="Arial" panose="020B0604020202020204" pitchFamily="34" charset="0"/>
              </a:rPr>
              <a:t>od </a:t>
            </a:r>
            <a:r>
              <a:rPr lang="hr-HR" altLang="sr-Latn-RS" dirty="0" smtClean="0">
                <a:latin typeface="Arial" panose="020B0604020202020204" pitchFamily="34" charset="0"/>
                <a:cs typeface="Arial" panose="020B0604020202020204" pitchFamily="34" charset="0"/>
              </a:rPr>
              <a:t>strane Osobe z</a:t>
            </a:r>
            <a:r>
              <a:rPr lang="en-GB" altLang="sr-Latn-RS" dirty="0" smtClean="0">
                <a:latin typeface="Arial" panose="020B0604020202020204" pitchFamily="34" charset="0"/>
                <a:cs typeface="Arial" panose="020B0604020202020204" pitchFamily="34" charset="0"/>
              </a:rPr>
              <a:t>a </a:t>
            </a:r>
            <a:r>
              <a:rPr lang="hr-HR" altLang="sr-Latn-RS" dirty="0" smtClean="0">
                <a:latin typeface="Arial" panose="020B0604020202020204" pitchFamily="34" charset="0"/>
                <a:cs typeface="Arial" panose="020B0604020202020204" pitchFamily="34" charset="0"/>
              </a:rPr>
              <a:t>nepravilnost</a:t>
            </a:r>
          </a:p>
          <a:p>
            <a:pPr marL="661035" marR="5080" indent="-285750" algn="just">
              <a:lnSpc>
                <a:spcPct val="100000"/>
              </a:lnSpc>
              <a:spcBef>
                <a:spcPts val="2055"/>
              </a:spcBef>
              <a:buFont typeface="Wingdings" panose="05000000000000000000" pitchFamily="2" charset="2"/>
              <a:buChar char="Ø"/>
            </a:pPr>
            <a:r>
              <a:rPr sz="1800" b="1" u="heavy" spc="-5" dirty="0" err="1" smtClean="0">
                <a:uFill>
                  <a:solidFill>
                    <a:srgbClr val="000000"/>
                  </a:solidFill>
                </a:uFill>
                <a:latin typeface="Arial"/>
                <a:cs typeface="Arial"/>
              </a:rPr>
              <a:t>Korisnici</a:t>
            </a:r>
            <a:r>
              <a:rPr sz="1800" b="1" u="heavy" dirty="0" smtClean="0">
                <a:uFill>
                  <a:solidFill>
                    <a:srgbClr val="000000"/>
                  </a:solidFill>
                </a:uFill>
                <a:latin typeface="Arial"/>
                <a:cs typeface="Arial"/>
              </a:rPr>
              <a:t> </a:t>
            </a:r>
            <a:r>
              <a:rPr sz="1800" b="1" u="heavy" spc="-5" dirty="0" err="1" smtClean="0">
                <a:uFill>
                  <a:solidFill>
                    <a:srgbClr val="000000"/>
                  </a:solidFill>
                </a:uFill>
                <a:latin typeface="Arial"/>
                <a:cs typeface="Arial"/>
              </a:rPr>
              <a:t>su</a:t>
            </a:r>
            <a:r>
              <a:rPr sz="1800" b="1" u="heavy" dirty="0" smtClean="0">
                <a:uFill>
                  <a:solidFill>
                    <a:srgbClr val="000000"/>
                  </a:solidFill>
                </a:uFill>
                <a:latin typeface="Arial"/>
                <a:cs typeface="Arial"/>
              </a:rPr>
              <a:t> </a:t>
            </a:r>
            <a:r>
              <a:rPr sz="1800" b="1" u="heavy" spc="-5" dirty="0" err="1" smtClean="0">
                <a:uFill>
                  <a:solidFill>
                    <a:srgbClr val="000000"/>
                  </a:solidFill>
                </a:uFill>
                <a:latin typeface="Arial"/>
                <a:cs typeface="Arial"/>
              </a:rPr>
              <a:t>jedini</a:t>
            </a:r>
            <a:r>
              <a:rPr sz="1800" b="1" u="heavy" dirty="0" smtClean="0">
                <a:uFill>
                  <a:solidFill>
                    <a:srgbClr val="000000"/>
                  </a:solidFill>
                </a:uFill>
                <a:latin typeface="Arial"/>
                <a:cs typeface="Arial"/>
              </a:rPr>
              <a:t> </a:t>
            </a:r>
            <a:r>
              <a:rPr sz="1800" b="1" u="heavy" spc="-5" dirty="0" err="1" smtClean="0">
                <a:uFill>
                  <a:solidFill>
                    <a:srgbClr val="000000"/>
                  </a:solidFill>
                </a:uFill>
                <a:latin typeface="Arial"/>
                <a:cs typeface="Arial"/>
              </a:rPr>
              <a:t>odgovorni</a:t>
            </a:r>
            <a:r>
              <a:rPr sz="1800" b="1" u="heavy" dirty="0" smtClean="0">
                <a:uFill>
                  <a:solidFill>
                    <a:srgbClr val="000000"/>
                  </a:solidFill>
                </a:uFill>
                <a:latin typeface="Arial"/>
                <a:cs typeface="Arial"/>
              </a:rPr>
              <a:t> </a:t>
            </a:r>
            <a:r>
              <a:rPr sz="1800" b="1" u="heavy" spc="-5" dirty="0" err="1" smtClean="0">
                <a:uFill>
                  <a:solidFill>
                    <a:srgbClr val="000000"/>
                  </a:solidFill>
                </a:uFill>
                <a:latin typeface="Arial"/>
                <a:cs typeface="Arial"/>
              </a:rPr>
              <a:t>za</a:t>
            </a:r>
            <a:r>
              <a:rPr sz="1800" b="1" u="heavy" dirty="0" smtClean="0">
                <a:uFill>
                  <a:solidFill>
                    <a:srgbClr val="000000"/>
                  </a:solidFill>
                </a:uFill>
                <a:latin typeface="Arial"/>
                <a:cs typeface="Arial"/>
              </a:rPr>
              <a:t> </a:t>
            </a:r>
            <a:r>
              <a:rPr sz="1800" b="1" u="heavy" spc="-5" dirty="0" err="1" smtClean="0">
                <a:uFill>
                  <a:solidFill>
                    <a:srgbClr val="000000"/>
                  </a:solidFill>
                </a:uFill>
                <a:latin typeface="Arial"/>
                <a:cs typeface="Arial"/>
              </a:rPr>
              <a:t>iskorištavanje</a:t>
            </a:r>
            <a:r>
              <a:rPr sz="1800" b="1" u="heavy" dirty="0" smtClean="0">
                <a:uFill>
                  <a:solidFill>
                    <a:srgbClr val="000000"/>
                  </a:solidFill>
                </a:uFill>
                <a:latin typeface="Arial"/>
                <a:cs typeface="Arial"/>
              </a:rPr>
              <a:t> </a:t>
            </a:r>
            <a:r>
              <a:rPr sz="1800" b="1" u="heavy" spc="-5" dirty="0" err="1" smtClean="0">
                <a:uFill>
                  <a:solidFill>
                    <a:srgbClr val="000000"/>
                  </a:solidFill>
                </a:uFill>
                <a:latin typeface="Arial"/>
                <a:cs typeface="Arial"/>
              </a:rPr>
              <a:t>sredstava</a:t>
            </a:r>
            <a:r>
              <a:rPr sz="1800" b="1" u="heavy" spc="495" dirty="0" smtClean="0">
                <a:uFill>
                  <a:solidFill>
                    <a:srgbClr val="000000"/>
                  </a:solidFill>
                </a:uFill>
                <a:latin typeface="Arial"/>
                <a:cs typeface="Arial"/>
              </a:rPr>
              <a:t> </a:t>
            </a:r>
            <a:r>
              <a:rPr sz="1800" b="1" u="heavy" dirty="0" err="1" smtClean="0">
                <a:uFill>
                  <a:solidFill>
                    <a:srgbClr val="000000"/>
                  </a:solidFill>
                </a:uFill>
                <a:latin typeface="Arial"/>
                <a:cs typeface="Arial"/>
              </a:rPr>
              <a:t>i</a:t>
            </a:r>
            <a:r>
              <a:rPr sz="1800" b="1" u="heavy" dirty="0" smtClean="0">
                <a:uFill>
                  <a:solidFill>
                    <a:srgbClr val="000000"/>
                  </a:solidFill>
                </a:uFill>
                <a:latin typeface="Arial"/>
                <a:cs typeface="Arial"/>
              </a:rPr>
              <a:t> </a:t>
            </a:r>
            <a:r>
              <a:rPr sz="1800" b="1" spc="5" dirty="0" smtClean="0">
                <a:latin typeface="Arial"/>
                <a:cs typeface="Arial"/>
              </a:rPr>
              <a:t> </a:t>
            </a:r>
            <a:r>
              <a:rPr sz="1800" b="1" u="heavy" spc="-5" dirty="0" err="1" smtClean="0">
                <a:uFill>
                  <a:solidFill>
                    <a:srgbClr val="000000"/>
                  </a:solidFill>
                </a:uFill>
                <a:latin typeface="Arial"/>
                <a:cs typeface="Arial"/>
              </a:rPr>
              <a:t>prihvatljivost</a:t>
            </a:r>
            <a:r>
              <a:rPr sz="1800" b="1" u="heavy" spc="-5" dirty="0" smtClean="0">
                <a:uFill>
                  <a:solidFill>
                    <a:srgbClr val="000000"/>
                  </a:solidFill>
                </a:uFill>
                <a:latin typeface="Arial"/>
                <a:cs typeface="Arial"/>
              </a:rPr>
              <a:t> </a:t>
            </a:r>
            <a:r>
              <a:rPr sz="1800" b="1" u="heavy" spc="-5" dirty="0" err="1" smtClean="0">
                <a:uFill>
                  <a:solidFill>
                    <a:srgbClr val="000000"/>
                  </a:solidFill>
                </a:uFill>
                <a:latin typeface="Arial"/>
                <a:cs typeface="Arial"/>
              </a:rPr>
              <a:t>troškova</a:t>
            </a:r>
            <a:r>
              <a:rPr sz="1800" b="1" spc="-5" dirty="0" smtClean="0">
                <a:latin typeface="Arial"/>
                <a:cs typeface="Arial"/>
              </a:rPr>
              <a:t>, </a:t>
            </a:r>
            <a:r>
              <a:rPr sz="1800" b="1" dirty="0" smtClean="0">
                <a:latin typeface="Arial"/>
                <a:cs typeface="Arial"/>
              </a:rPr>
              <a:t>a u </a:t>
            </a:r>
            <a:r>
              <a:rPr sz="1800" b="1" spc="-5" dirty="0" err="1" smtClean="0">
                <a:latin typeface="Arial"/>
                <a:cs typeface="Arial"/>
              </a:rPr>
              <a:t>pravilu</a:t>
            </a:r>
            <a:r>
              <a:rPr sz="1800" b="1" spc="-5" dirty="0" smtClean="0">
                <a:latin typeface="Arial"/>
                <a:cs typeface="Arial"/>
              </a:rPr>
              <a:t> </a:t>
            </a:r>
            <a:r>
              <a:rPr sz="1800" b="1" dirty="0" smtClean="0">
                <a:latin typeface="Arial"/>
                <a:cs typeface="Arial"/>
              </a:rPr>
              <a:t>je </a:t>
            </a:r>
            <a:r>
              <a:rPr sz="1800" b="1" spc="-10" dirty="0" err="1" smtClean="0">
                <a:latin typeface="Arial"/>
                <a:cs typeface="Arial"/>
              </a:rPr>
              <a:t>glavni</a:t>
            </a:r>
            <a:r>
              <a:rPr sz="1800" b="1" spc="-10" dirty="0" smtClean="0">
                <a:latin typeface="Arial"/>
                <a:cs typeface="Arial"/>
              </a:rPr>
              <a:t> </a:t>
            </a:r>
            <a:r>
              <a:rPr sz="1800" b="1" spc="-5" dirty="0" err="1" smtClean="0">
                <a:latin typeface="Arial"/>
                <a:cs typeface="Arial"/>
              </a:rPr>
              <a:t>razlog</a:t>
            </a:r>
            <a:r>
              <a:rPr sz="1800" b="1" spc="-5" dirty="0" smtClean="0">
                <a:latin typeface="Arial"/>
                <a:cs typeface="Arial"/>
              </a:rPr>
              <a:t> </a:t>
            </a:r>
            <a:r>
              <a:rPr sz="1800" b="1" spc="-5" dirty="0" err="1" smtClean="0">
                <a:latin typeface="Arial"/>
                <a:cs typeface="Arial"/>
              </a:rPr>
              <a:t>za</a:t>
            </a:r>
            <a:r>
              <a:rPr sz="1800" b="1" spc="-5" dirty="0" smtClean="0">
                <a:latin typeface="Arial"/>
                <a:cs typeface="Arial"/>
              </a:rPr>
              <a:t> </a:t>
            </a:r>
            <a:r>
              <a:rPr sz="1800" b="1" spc="-5" dirty="0" err="1" smtClean="0">
                <a:latin typeface="Arial"/>
                <a:cs typeface="Arial"/>
              </a:rPr>
              <a:t>neprihvatljivost</a:t>
            </a:r>
            <a:r>
              <a:rPr sz="1800" b="1" spc="-5" dirty="0" smtClean="0">
                <a:latin typeface="Arial"/>
                <a:cs typeface="Arial"/>
              </a:rPr>
              <a:t> </a:t>
            </a:r>
            <a:r>
              <a:rPr sz="1800" b="1" dirty="0" smtClean="0">
                <a:latin typeface="Arial"/>
                <a:cs typeface="Arial"/>
              </a:rPr>
              <a:t> </a:t>
            </a:r>
            <a:r>
              <a:rPr sz="1800" b="1" spc="-5" dirty="0" err="1" smtClean="0">
                <a:latin typeface="Arial"/>
                <a:cs typeface="Arial"/>
              </a:rPr>
              <a:t>troškova</a:t>
            </a:r>
            <a:r>
              <a:rPr sz="1800" b="1" dirty="0" smtClean="0">
                <a:latin typeface="Arial"/>
                <a:cs typeface="Arial"/>
              </a:rPr>
              <a:t> </a:t>
            </a:r>
            <a:r>
              <a:rPr sz="1800" b="1" dirty="0" err="1" smtClean="0">
                <a:latin typeface="Arial"/>
                <a:cs typeface="Arial"/>
              </a:rPr>
              <a:t>i</a:t>
            </a:r>
            <a:r>
              <a:rPr sz="1800" b="1" spc="5" dirty="0" smtClean="0">
                <a:latin typeface="Arial"/>
                <a:cs typeface="Arial"/>
              </a:rPr>
              <a:t> </a:t>
            </a:r>
            <a:r>
              <a:rPr sz="1800" b="1" spc="-5" dirty="0" err="1" smtClean="0">
                <a:latin typeface="Arial"/>
                <a:cs typeface="Arial"/>
              </a:rPr>
              <a:t>potrebu</a:t>
            </a:r>
            <a:r>
              <a:rPr sz="1800" b="1" dirty="0" smtClean="0">
                <a:latin typeface="Arial"/>
                <a:cs typeface="Arial"/>
              </a:rPr>
              <a:t> </a:t>
            </a:r>
            <a:r>
              <a:rPr sz="1800" b="1" spc="-5" dirty="0" err="1" smtClean="0">
                <a:latin typeface="Arial"/>
                <a:cs typeface="Arial"/>
              </a:rPr>
              <a:t>primjene</a:t>
            </a:r>
            <a:r>
              <a:rPr sz="1800" b="1" dirty="0" smtClean="0">
                <a:latin typeface="Arial"/>
                <a:cs typeface="Arial"/>
              </a:rPr>
              <a:t> </a:t>
            </a:r>
            <a:r>
              <a:rPr sz="1800" b="1" spc="-5" dirty="0" err="1" smtClean="0">
                <a:latin typeface="Arial"/>
                <a:cs typeface="Arial"/>
              </a:rPr>
              <a:t>financijskih</a:t>
            </a:r>
            <a:r>
              <a:rPr sz="1800" b="1" dirty="0" smtClean="0">
                <a:latin typeface="Arial"/>
                <a:cs typeface="Arial"/>
              </a:rPr>
              <a:t> </a:t>
            </a:r>
            <a:r>
              <a:rPr sz="1800" b="1" spc="-5" dirty="0" err="1" smtClean="0">
                <a:latin typeface="Arial"/>
                <a:cs typeface="Arial"/>
              </a:rPr>
              <a:t>ispravaka</a:t>
            </a:r>
            <a:r>
              <a:rPr sz="1800" b="1" dirty="0" smtClean="0">
                <a:latin typeface="Arial"/>
                <a:cs typeface="Arial"/>
              </a:rPr>
              <a:t> </a:t>
            </a:r>
            <a:r>
              <a:rPr sz="1800" b="1" dirty="0" err="1" smtClean="0">
                <a:latin typeface="Arial"/>
                <a:cs typeface="Arial"/>
              </a:rPr>
              <a:t>neznanje</a:t>
            </a:r>
            <a:r>
              <a:rPr sz="1800" b="1" spc="5" dirty="0" smtClean="0">
                <a:latin typeface="Arial"/>
                <a:cs typeface="Arial"/>
              </a:rPr>
              <a:t> </a:t>
            </a:r>
            <a:r>
              <a:rPr sz="1800" b="1" spc="-5" dirty="0" smtClean="0">
                <a:latin typeface="Arial"/>
                <a:cs typeface="Arial"/>
              </a:rPr>
              <a:t>(</a:t>
            </a:r>
            <a:r>
              <a:rPr sz="1800" b="1" spc="-5" dirty="0" err="1" smtClean="0">
                <a:latin typeface="Arial"/>
                <a:cs typeface="Arial"/>
              </a:rPr>
              <a:t>nabava</a:t>
            </a:r>
            <a:r>
              <a:rPr sz="1800" b="1" spc="-5" dirty="0" smtClean="0">
                <a:latin typeface="Arial"/>
                <a:cs typeface="Arial"/>
              </a:rPr>
              <a:t> </a:t>
            </a:r>
            <a:r>
              <a:rPr sz="1800" b="1" spc="-490" dirty="0" smtClean="0">
                <a:latin typeface="Arial"/>
                <a:cs typeface="Arial"/>
              </a:rPr>
              <a:t> </a:t>
            </a:r>
            <a:r>
              <a:rPr sz="1800" b="1" dirty="0" err="1" smtClean="0">
                <a:latin typeface="Arial"/>
                <a:cs typeface="Arial"/>
              </a:rPr>
              <a:t>usluga</a:t>
            </a:r>
            <a:r>
              <a:rPr sz="1800" b="1" dirty="0" smtClean="0">
                <a:latin typeface="Arial"/>
                <a:cs typeface="Arial"/>
              </a:rPr>
              <a:t>, </a:t>
            </a:r>
            <a:r>
              <a:rPr sz="1800" b="1" spc="-5" dirty="0" smtClean="0">
                <a:latin typeface="Arial"/>
                <a:cs typeface="Arial"/>
              </a:rPr>
              <a:t>robe </a:t>
            </a:r>
            <a:r>
              <a:rPr sz="1800" b="1" dirty="0" err="1" smtClean="0">
                <a:latin typeface="Arial"/>
                <a:cs typeface="Arial"/>
              </a:rPr>
              <a:t>i</a:t>
            </a:r>
            <a:r>
              <a:rPr sz="1800" b="1" dirty="0" smtClean="0">
                <a:latin typeface="Arial"/>
                <a:cs typeface="Arial"/>
              </a:rPr>
              <a:t> </a:t>
            </a:r>
            <a:r>
              <a:rPr sz="1800" b="1" spc="-5" dirty="0" err="1" smtClean="0">
                <a:latin typeface="Arial"/>
                <a:cs typeface="Arial"/>
              </a:rPr>
              <a:t>radova</a:t>
            </a:r>
            <a:r>
              <a:rPr sz="1800" b="1" spc="-5" dirty="0" smtClean="0">
                <a:latin typeface="Arial"/>
                <a:cs typeface="Arial"/>
              </a:rPr>
              <a:t> </a:t>
            </a:r>
            <a:r>
              <a:rPr sz="1800" b="1" dirty="0" err="1" smtClean="0">
                <a:latin typeface="Arial"/>
                <a:cs typeface="Arial"/>
              </a:rPr>
              <a:t>iz</a:t>
            </a:r>
            <a:r>
              <a:rPr sz="1800" b="1" dirty="0" smtClean="0">
                <a:latin typeface="Arial"/>
                <a:cs typeface="Arial"/>
              </a:rPr>
              <a:t> </a:t>
            </a:r>
            <a:r>
              <a:rPr sz="1800" b="1" spc="-5" dirty="0" err="1" smtClean="0">
                <a:latin typeface="Arial"/>
                <a:cs typeface="Arial"/>
              </a:rPr>
              <a:t>proračuna</a:t>
            </a:r>
            <a:r>
              <a:rPr sz="1800" b="1" spc="-5" dirty="0" smtClean="0">
                <a:latin typeface="Arial"/>
                <a:cs typeface="Arial"/>
              </a:rPr>
              <a:t> </a:t>
            </a:r>
            <a:r>
              <a:rPr sz="1800" b="1" spc="-5" dirty="0" err="1" smtClean="0">
                <a:latin typeface="Arial"/>
                <a:cs typeface="Arial"/>
              </a:rPr>
              <a:t>projekta</a:t>
            </a:r>
            <a:r>
              <a:rPr sz="1800" b="1" spc="-5" dirty="0" smtClean="0">
                <a:latin typeface="Arial"/>
                <a:cs typeface="Arial"/>
              </a:rPr>
              <a:t> </a:t>
            </a:r>
            <a:r>
              <a:rPr sz="1800" b="1" spc="-5" dirty="0" err="1" smtClean="0">
                <a:latin typeface="Arial"/>
                <a:cs typeface="Arial"/>
              </a:rPr>
              <a:t>na</a:t>
            </a:r>
            <a:r>
              <a:rPr sz="1800" b="1" spc="-5" dirty="0" smtClean="0">
                <a:latin typeface="Arial"/>
                <a:cs typeface="Arial"/>
              </a:rPr>
              <a:t> </a:t>
            </a:r>
            <a:r>
              <a:rPr sz="1800" b="1" spc="-5" dirty="0" err="1" smtClean="0">
                <a:latin typeface="Arial"/>
                <a:cs typeface="Arial"/>
              </a:rPr>
              <a:t>način</a:t>
            </a:r>
            <a:r>
              <a:rPr sz="1800" b="1" spc="-5" dirty="0" smtClean="0">
                <a:latin typeface="Arial"/>
                <a:cs typeface="Arial"/>
              </a:rPr>
              <a:t> </a:t>
            </a:r>
            <a:r>
              <a:rPr sz="1800" b="1" dirty="0" err="1" smtClean="0">
                <a:latin typeface="Arial"/>
                <a:cs typeface="Arial"/>
              </a:rPr>
              <a:t>koji</a:t>
            </a:r>
            <a:r>
              <a:rPr sz="1800" b="1" dirty="0" smtClean="0">
                <a:latin typeface="Arial"/>
                <a:cs typeface="Arial"/>
              </a:rPr>
              <a:t> </a:t>
            </a:r>
            <a:r>
              <a:rPr sz="1800" b="1" spc="-5" dirty="0" smtClean="0">
                <a:latin typeface="Arial"/>
                <a:cs typeface="Arial"/>
              </a:rPr>
              <a:t>je </a:t>
            </a:r>
            <a:r>
              <a:rPr sz="1800" b="1" spc="-5" dirty="0" err="1" smtClean="0">
                <a:latin typeface="Arial"/>
                <a:cs typeface="Arial"/>
              </a:rPr>
              <a:t>suprotan</a:t>
            </a:r>
            <a:r>
              <a:rPr sz="1800" b="1" spc="-5" dirty="0" smtClean="0">
                <a:latin typeface="Arial"/>
                <a:cs typeface="Arial"/>
              </a:rPr>
              <a:t> </a:t>
            </a:r>
            <a:r>
              <a:rPr sz="1800" b="1" dirty="0" smtClean="0">
                <a:latin typeface="Arial"/>
                <a:cs typeface="Arial"/>
              </a:rPr>
              <a:t> </a:t>
            </a:r>
            <a:r>
              <a:rPr sz="1800" b="1" spc="-5" dirty="0" err="1" smtClean="0">
                <a:latin typeface="Arial"/>
                <a:cs typeface="Arial"/>
              </a:rPr>
              <a:t>propisanim</a:t>
            </a:r>
            <a:r>
              <a:rPr sz="1800" b="1" spc="-10" dirty="0" smtClean="0">
                <a:latin typeface="Arial"/>
                <a:cs typeface="Arial"/>
              </a:rPr>
              <a:t> </a:t>
            </a:r>
            <a:r>
              <a:rPr sz="1800" b="1" spc="-10" dirty="0" err="1" smtClean="0">
                <a:latin typeface="Arial"/>
                <a:cs typeface="Arial"/>
              </a:rPr>
              <a:t>javno-nabavnim</a:t>
            </a:r>
            <a:r>
              <a:rPr sz="1800" b="1" spc="50" dirty="0" smtClean="0">
                <a:latin typeface="Arial"/>
                <a:cs typeface="Arial"/>
              </a:rPr>
              <a:t> </a:t>
            </a:r>
            <a:r>
              <a:rPr sz="1800" b="1" spc="-5" dirty="0" err="1" smtClean="0">
                <a:latin typeface="Arial"/>
                <a:cs typeface="Arial"/>
              </a:rPr>
              <a:t>pravilima</a:t>
            </a:r>
            <a:r>
              <a:rPr sz="1800" b="1" spc="-5" dirty="0" smtClean="0">
                <a:latin typeface="Arial"/>
                <a:cs typeface="Arial"/>
              </a:rPr>
              <a:t>).</a:t>
            </a:r>
            <a:endParaRPr sz="1800" dirty="0">
              <a:latin typeface="Arial"/>
              <a:cs typeface="Arial"/>
            </a:endParaRPr>
          </a:p>
        </p:txBody>
      </p:sp>
      <p:sp>
        <p:nvSpPr>
          <p:cNvPr id="5" name="object 5"/>
          <p:cNvSpPr txBox="1">
            <a:spLocks noGrp="1"/>
          </p:cNvSpPr>
          <p:nvPr>
            <p:ph type="title"/>
          </p:nvPr>
        </p:nvSpPr>
        <p:spPr>
          <a:xfrm>
            <a:off x="609600" y="534615"/>
            <a:ext cx="7172325" cy="1120820"/>
          </a:xfrm>
          <a:prstGeom prst="rect">
            <a:avLst/>
          </a:prstGeom>
        </p:spPr>
        <p:txBody>
          <a:bodyPr vert="horz" wrap="square" lIns="0" tIns="12700" rIns="0" bIns="0" rtlCol="0">
            <a:spAutoFit/>
          </a:bodyPr>
          <a:lstStyle/>
          <a:p>
            <a:pPr marL="12700" algn="ctr">
              <a:lnSpc>
                <a:spcPct val="100000"/>
              </a:lnSpc>
              <a:spcBef>
                <a:spcPts val="100"/>
              </a:spcBef>
            </a:pPr>
            <a:r>
              <a:rPr spc="-5" dirty="0">
                <a:solidFill>
                  <a:srgbClr val="001F5F"/>
                </a:solidFill>
              </a:rPr>
              <a:t>Odluka</a:t>
            </a:r>
            <a:r>
              <a:rPr spc="-20" dirty="0"/>
              <a:t> </a:t>
            </a:r>
            <a:r>
              <a:rPr spc="-5" dirty="0">
                <a:solidFill>
                  <a:srgbClr val="001F5F"/>
                </a:solidFill>
              </a:rPr>
              <a:t>o </a:t>
            </a:r>
            <a:r>
              <a:rPr lang="hr-HR" spc="-5" dirty="0" smtClean="0">
                <a:solidFill>
                  <a:srgbClr val="001F5F"/>
                </a:solidFill>
              </a:rPr>
              <a:t>nepravilnosti</a:t>
            </a:r>
            <a:br>
              <a:rPr lang="hr-HR" spc="-5" dirty="0" smtClean="0">
                <a:solidFill>
                  <a:srgbClr val="001F5F"/>
                </a:solidFill>
              </a:rPr>
            </a:br>
            <a:endParaRPr spc="-5" dirty="0">
              <a:solidFill>
                <a:srgbClr val="001F5F"/>
              </a:solidFill>
            </a:endParaRPr>
          </a:p>
        </p:txBody>
      </p:sp>
      <p:sp>
        <p:nvSpPr>
          <p:cNvPr id="7" name="object 2"/>
          <p:cNvSpPr/>
          <p:nvPr/>
        </p:nvSpPr>
        <p:spPr>
          <a:xfrm>
            <a:off x="286067" y="121920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35958716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9451" y="546938"/>
            <a:ext cx="4705096" cy="1107996"/>
          </a:xfrm>
        </p:spPr>
        <p:txBody>
          <a:bodyPr/>
          <a:lstStyle/>
          <a:p>
            <a:pPr algn="ctr"/>
            <a:r>
              <a:rPr lang="hr-HR" altLang="sr-Latn-RS" kern="1200" dirty="0" smtClean="0">
                <a:solidFill>
                  <a:srgbClr val="002060"/>
                </a:solidFill>
                <a:latin typeface="Arial" panose="020B0604020202020204" pitchFamily="34" charset="0"/>
                <a:ea typeface="+mn-ea"/>
                <a:cs typeface="+mn-cs"/>
              </a:rPr>
              <a:t>Prigovor</a:t>
            </a:r>
            <a:br>
              <a:rPr lang="hr-HR" altLang="sr-Latn-RS" kern="1200" dirty="0" smtClean="0">
                <a:solidFill>
                  <a:srgbClr val="002060"/>
                </a:solidFill>
                <a:latin typeface="Arial" panose="020B0604020202020204" pitchFamily="34" charset="0"/>
                <a:ea typeface="+mn-ea"/>
                <a:cs typeface="+mn-cs"/>
              </a:rPr>
            </a:br>
            <a:endParaRPr lang="hr-HR" dirty="0"/>
          </a:p>
        </p:txBody>
      </p:sp>
      <p:sp>
        <p:nvSpPr>
          <p:cNvPr id="3" name="Text Placeholder 2"/>
          <p:cNvSpPr>
            <a:spLocks noGrp="1"/>
          </p:cNvSpPr>
          <p:nvPr>
            <p:ph type="body" idx="1"/>
          </p:nvPr>
        </p:nvSpPr>
        <p:spPr>
          <a:xfrm>
            <a:off x="450850" y="1828800"/>
            <a:ext cx="8094980" cy="3600986"/>
          </a:xfrm>
        </p:spPr>
        <p:txBody>
          <a:bodyPr/>
          <a:lstStyle/>
          <a:p>
            <a:pPr marL="342900" indent="-342900" algn="just" rtl="0" fontAlgn="base">
              <a:spcBef>
                <a:spcPct val="0"/>
              </a:spcBef>
              <a:spcAft>
                <a:spcPct val="0"/>
              </a:spcAft>
              <a:buFont typeface="Wingdings" pitchFamily="2" charset="2"/>
              <a:buChar char="Ø"/>
              <a:defRPr/>
            </a:pPr>
            <a:r>
              <a:rPr lang="hr-HR" sz="2600" kern="1200" dirty="0">
                <a:latin typeface="Arial" panose="020B0604020202020204" pitchFamily="34" charset="0"/>
                <a:cs typeface="Arial" panose="020B0604020202020204" pitchFamily="34" charset="0"/>
              </a:rPr>
              <a:t>korisnik može podnijeti prigovor vezano uz elemente utvrđene u Odluci, u roku od 15 dana od dana primitka Odluke, u pisanom obliku te uz obvezno navođenje razloga zbog kojih se podnosi</a:t>
            </a:r>
          </a:p>
          <a:p>
            <a:pPr marL="342900" indent="-342900" algn="just" rtl="0" fontAlgn="base">
              <a:spcBef>
                <a:spcPct val="0"/>
              </a:spcBef>
              <a:spcAft>
                <a:spcPct val="0"/>
              </a:spcAft>
              <a:buFont typeface="Wingdings" pitchFamily="2" charset="2"/>
              <a:buChar char="Ø"/>
              <a:defRPr/>
            </a:pPr>
            <a:endParaRPr lang="hr-HR" sz="2600" kern="1200" dirty="0">
              <a:latin typeface="Arial" panose="020B0604020202020204" pitchFamily="34" charset="0"/>
              <a:cs typeface="Arial" panose="020B0604020202020204" pitchFamily="34" charset="0"/>
            </a:endParaRPr>
          </a:p>
          <a:p>
            <a:pPr marL="342900" indent="-342900" algn="just" rtl="0" fontAlgn="base">
              <a:spcBef>
                <a:spcPct val="0"/>
              </a:spcBef>
              <a:spcAft>
                <a:spcPct val="0"/>
              </a:spcAft>
              <a:buFont typeface="Wingdings" pitchFamily="2" charset="2"/>
              <a:buChar char="Ø"/>
              <a:defRPr/>
            </a:pPr>
            <a:r>
              <a:rPr lang="hr-HR" sz="2600" kern="1200" dirty="0">
                <a:latin typeface="Arial" panose="020B0604020202020204" pitchFamily="34" charset="0"/>
                <a:cs typeface="Arial" panose="020B0604020202020204" pitchFamily="34" charset="0"/>
              </a:rPr>
              <a:t>prigovor se podnosi </a:t>
            </a:r>
            <a:r>
              <a:rPr lang="hr-HR" sz="2600" kern="1200" dirty="0" smtClean="0">
                <a:latin typeface="Arial" panose="020B0604020202020204" pitchFamily="34" charset="0"/>
                <a:cs typeface="Arial" panose="020B0604020202020204" pitchFamily="34" charset="0"/>
              </a:rPr>
              <a:t>Upravljačkom tijelu </a:t>
            </a:r>
            <a:r>
              <a:rPr lang="hr-HR" sz="2600" kern="1200" dirty="0" smtClean="0">
                <a:latin typeface="Arial" panose="020B0604020202020204" pitchFamily="34" charset="0"/>
                <a:cs typeface="Arial" panose="020B0604020202020204" pitchFamily="34" charset="0"/>
              </a:rPr>
              <a:t>(za Programsko </a:t>
            </a:r>
            <a:r>
              <a:rPr lang="hr-HR" sz="2600" kern="1200" dirty="0">
                <a:latin typeface="Arial" panose="020B0604020202020204" pitchFamily="34" charset="0"/>
                <a:cs typeface="Arial" panose="020B0604020202020204" pitchFamily="34" charset="0"/>
              </a:rPr>
              <a:t>razdoblje 2014. – 2020</a:t>
            </a:r>
            <a:r>
              <a:rPr lang="hr-HR" sz="2600" kern="1200" dirty="0" smtClean="0">
                <a:latin typeface="Arial" panose="020B0604020202020204" pitchFamily="34" charset="0"/>
                <a:cs typeface="Arial" panose="020B0604020202020204" pitchFamily="34" charset="0"/>
              </a:rPr>
              <a:t>. MRRFEU) </a:t>
            </a:r>
            <a:r>
              <a:rPr lang="hr-HR" sz="2600" kern="1200" dirty="0">
                <a:latin typeface="Arial" panose="020B0604020202020204" pitchFamily="34" charset="0"/>
                <a:cs typeface="Arial" panose="020B0604020202020204" pitchFamily="34" charset="0"/>
              </a:rPr>
              <a:t>a na znanje SAFU i </a:t>
            </a:r>
            <a:r>
              <a:rPr lang="hr-HR" sz="2600" kern="1200" dirty="0" smtClean="0">
                <a:latin typeface="Arial" panose="020B0604020202020204" pitchFamily="34" charset="0"/>
                <a:cs typeface="Arial" panose="020B0604020202020204" pitchFamily="34" charset="0"/>
              </a:rPr>
              <a:t>Provedbenom tijelu razine 1</a:t>
            </a:r>
            <a:endParaRPr lang="hr-HR" sz="2600" kern="1200" dirty="0">
              <a:latin typeface="Arial" panose="020B0604020202020204" pitchFamily="34" charset="0"/>
              <a:cs typeface="Arial" panose="020B0604020202020204" pitchFamily="34" charset="0"/>
            </a:endParaRPr>
          </a:p>
          <a:p>
            <a:pPr algn="just" rtl="0" fontAlgn="base">
              <a:spcBef>
                <a:spcPct val="0"/>
              </a:spcBef>
              <a:spcAft>
                <a:spcPct val="0"/>
              </a:spcAft>
              <a:defRPr/>
            </a:pPr>
            <a:endParaRPr lang="hr-HR" sz="2600" kern="1200" dirty="0">
              <a:latin typeface="Arial" panose="020B0604020202020204" pitchFamily="34" charset="0"/>
              <a:cs typeface="Arial" panose="020B0604020202020204" pitchFamily="34" charset="0"/>
            </a:endParaRPr>
          </a:p>
        </p:txBody>
      </p:sp>
      <p:sp>
        <p:nvSpPr>
          <p:cNvPr id="4" name="object 2"/>
          <p:cNvSpPr/>
          <p:nvPr/>
        </p:nvSpPr>
        <p:spPr>
          <a:xfrm>
            <a:off x="285749" y="129540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25089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19451" y="546938"/>
            <a:ext cx="4705096" cy="1674817"/>
          </a:xfrm>
          <a:prstGeom prst="rect">
            <a:avLst/>
          </a:prstGeom>
        </p:spPr>
        <p:txBody>
          <a:bodyPr vert="horz" wrap="square" lIns="0" tIns="12700" rIns="0" bIns="0" rtlCol="0">
            <a:spAutoFit/>
          </a:bodyPr>
          <a:lstStyle/>
          <a:p>
            <a:pPr marL="15240" algn="ctr">
              <a:lnSpc>
                <a:spcPct val="100000"/>
              </a:lnSpc>
              <a:spcBef>
                <a:spcPts val="100"/>
              </a:spcBef>
            </a:pPr>
            <a:r>
              <a:rPr lang="hr-HR" kern="1200" dirty="0">
                <a:solidFill>
                  <a:srgbClr val="002060"/>
                </a:solidFill>
                <a:latin typeface="Arial" panose="020B0604020202020204" pitchFamily="34" charset="0"/>
                <a:ea typeface="+mn-ea"/>
                <a:cs typeface="Arial" panose="020B0604020202020204" pitchFamily="34" charset="0"/>
              </a:rPr>
              <a:t>Vrste </a:t>
            </a:r>
            <a:r>
              <a:rPr lang="hr-HR" kern="1200" dirty="0" smtClean="0">
                <a:solidFill>
                  <a:srgbClr val="002060"/>
                </a:solidFill>
                <a:latin typeface="Arial" panose="020B0604020202020204" pitchFamily="34" charset="0"/>
                <a:ea typeface="+mn-ea"/>
                <a:cs typeface="Arial" panose="020B0604020202020204" pitchFamily="34" charset="0"/>
              </a:rPr>
              <a:t>nepravilnosti </a:t>
            </a:r>
            <a:br>
              <a:rPr lang="hr-HR" kern="1200" dirty="0" smtClean="0">
                <a:solidFill>
                  <a:srgbClr val="002060"/>
                </a:solidFill>
                <a:latin typeface="Arial" panose="020B0604020202020204" pitchFamily="34" charset="0"/>
                <a:ea typeface="+mn-ea"/>
                <a:cs typeface="Arial" panose="020B0604020202020204" pitchFamily="34" charset="0"/>
              </a:rPr>
            </a:br>
            <a:r>
              <a:rPr lang="hr-HR" kern="1200" dirty="0" smtClean="0">
                <a:solidFill>
                  <a:srgbClr val="002060"/>
                </a:solidFill>
                <a:latin typeface="Arial" panose="020B0604020202020204" pitchFamily="34" charset="0"/>
                <a:ea typeface="+mn-ea"/>
                <a:cs typeface="Arial" panose="020B0604020202020204" pitchFamily="34" charset="0"/>
              </a:rPr>
              <a:t/>
            </a:r>
            <a:br>
              <a:rPr lang="hr-HR" kern="1200" dirty="0" smtClean="0">
                <a:solidFill>
                  <a:srgbClr val="002060"/>
                </a:solidFill>
                <a:latin typeface="Arial" panose="020B0604020202020204" pitchFamily="34" charset="0"/>
                <a:ea typeface="+mn-ea"/>
                <a:cs typeface="Arial" panose="020B0604020202020204" pitchFamily="34" charset="0"/>
              </a:rPr>
            </a:br>
            <a:r>
              <a:rPr lang="hr-HR" kern="1200" dirty="0" smtClean="0">
                <a:solidFill>
                  <a:srgbClr val="002060"/>
                </a:solidFill>
                <a:latin typeface="Arial" panose="020B0604020202020204" pitchFamily="34" charset="0"/>
                <a:ea typeface="+mn-ea"/>
                <a:cs typeface="Arial" panose="020B0604020202020204" pitchFamily="34" charset="0"/>
              </a:rPr>
              <a:t> </a:t>
            </a:r>
            <a:endParaRPr kern="1200" dirty="0">
              <a:solidFill>
                <a:srgbClr val="002060"/>
              </a:solidFill>
              <a:latin typeface="Arial" panose="020B0604020202020204" pitchFamily="34" charset="0"/>
              <a:ea typeface="+mn-ea"/>
              <a:cs typeface="Arial" panose="020B0604020202020204" pitchFamily="34" charset="0"/>
            </a:endParaRPr>
          </a:p>
        </p:txBody>
      </p:sp>
      <p:sp>
        <p:nvSpPr>
          <p:cNvPr id="6" name="Text Placeholder 5"/>
          <p:cNvSpPr>
            <a:spLocks noGrp="1"/>
          </p:cNvSpPr>
          <p:nvPr>
            <p:ph type="body" idx="1"/>
          </p:nvPr>
        </p:nvSpPr>
        <p:spPr>
          <a:xfrm>
            <a:off x="450850" y="1828801"/>
            <a:ext cx="8094980" cy="3924151"/>
          </a:xfrm>
        </p:spPr>
        <p:txBody>
          <a:bodyPr/>
          <a:lstStyle/>
          <a:p>
            <a:pPr marL="342900" marR="0" lvl="0" indent="-341313" algn="l" defTabSz="914400" rtl="0" eaLnBrk="1" fontAlgn="base" latinLnBrk="0" hangingPunct="1">
              <a:lnSpc>
                <a:spcPct val="100000"/>
              </a:lnSpc>
              <a:spcBef>
                <a:spcPts val="575"/>
              </a:spcBef>
              <a:spcAft>
                <a:spcPts val="1200"/>
              </a:spcAft>
              <a:buClrTx/>
              <a:buSzTx/>
              <a:buFont typeface="Wingdings" pitchFamily="2" charset="2"/>
              <a:buChar char="Ø"/>
              <a:tabLst/>
              <a:defRPr/>
            </a:pPr>
            <a:r>
              <a:rPr lang="hr-HR" altLang="en-US" sz="2400" kern="1200" dirty="0" smtClean="0">
                <a:solidFill>
                  <a:prstClr val="black"/>
                </a:solidFill>
                <a:latin typeface="Arial" panose="020B0604020202020204" pitchFamily="34" charset="0"/>
                <a:cs typeface="Arial" panose="020B0604020202020204" pitchFamily="34" charset="0"/>
              </a:rPr>
              <a:t>Podjela na vrste nepravilnosti prema </a:t>
            </a:r>
            <a:r>
              <a:rPr lang="hr-HR" altLang="sr-Latn-RS" sz="2400" b="1" u="sng" kern="1200" dirty="0" smtClean="0">
                <a:solidFill>
                  <a:prstClr val="black"/>
                </a:solidFill>
                <a:latin typeface="Arial" panose="020B0604020202020204" pitchFamily="34" charset="0"/>
                <a:cs typeface="Arial" panose="020B0604020202020204" pitchFamily="34" charset="0"/>
              </a:rPr>
              <a:t>Pravilima o financijskim korekcijama (v.5.1, v.6.0. i v.7.0)</a:t>
            </a:r>
            <a:r>
              <a:rPr lang="hr-HR" altLang="sr-Latn-RS" sz="2400" kern="1200" dirty="0">
                <a:solidFill>
                  <a:prstClr val="black"/>
                </a:solidFill>
                <a:latin typeface="Arial" panose="020B0604020202020204" pitchFamily="34" charset="0"/>
                <a:cs typeface="Arial" panose="020B0604020202020204" pitchFamily="34" charset="0"/>
              </a:rPr>
              <a:t> </a:t>
            </a:r>
            <a:r>
              <a:rPr lang="hr-HR" altLang="en-US" sz="2400" kern="1200" dirty="0" smtClean="0">
                <a:solidFill>
                  <a:prstClr val="black"/>
                </a:solidFill>
                <a:latin typeface="Arial" panose="020B0604020202020204" pitchFamily="34" charset="0"/>
                <a:cs typeface="Arial" panose="020B0604020202020204" pitchFamily="34" charset="0"/>
              </a:rPr>
              <a:t>na 3 grupe (3 Priloga Pravilima):</a:t>
            </a:r>
          </a:p>
          <a:p>
            <a:pPr marL="630237" marR="0" lvl="1" indent="-285750" algn="l" defTabSz="914400" rtl="0" eaLnBrk="1" fontAlgn="base" latinLnBrk="0" hangingPunct="1">
              <a:lnSpc>
                <a:spcPct val="100000"/>
              </a:lnSpc>
              <a:spcBef>
                <a:spcPts val="575"/>
              </a:spcBef>
              <a:spcAft>
                <a:spcPct val="0"/>
              </a:spcAft>
              <a:buClr>
                <a:srgbClr val="1F497D"/>
              </a:buClr>
              <a:buSzTx/>
              <a:buFont typeface="Arial" panose="020B0604020202020204" pitchFamily="34" charset="0"/>
              <a:buChar char="•"/>
              <a:tabLst/>
              <a:defRPr/>
            </a:pPr>
            <a:r>
              <a:rPr lang="hr-HR" altLang="en-US" sz="2000" b="1" kern="12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Prilog 1 </a:t>
            </a:r>
          </a:p>
          <a:p>
            <a:pPr marL="344487" marR="0" lvl="1" indent="0" algn="l" defTabSz="914400" rtl="0" eaLnBrk="1" fontAlgn="base" latinLnBrk="0" hangingPunct="1">
              <a:lnSpc>
                <a:spcPct val="100000"/>
              </a:lnSpc>
              <a:spcBef>
                <a:spcPts val="575"/>
              </a:spcBef>
              <a:spcAft>
                <a:spcPct val="0"/>
              </a:spcAft>
              <a:buClr>
                <a:srgbClr val="1F497D"/>
              </a:buClr>
              <a:buSzTx/>
              <a:tabLst/>
              <a:defRPr/>
            </a:pPr>
            <a:r>
              <a:rPr lang="hr-HR" altLang="en-US" sz="2000" b="1" kern="1200" dirty="0" smtClean="0">
                <a:solidFill>
                  <a:prstClr val="black"/>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Nepravilnosti u kojima se određuje financijska korekcija – obveznici Zakona o javnoj nabavi </a:t>
            </a:r>
          </a:p>
          <a:p>
            <a:pPr marL="687387" marR="0" lvl="1" indent="-342900" algn="just" defTabSz="914400" rtl="0" eaLnBrk="1" fontAlgn="base" latinLnBrk="0" hangingPunct="1">
              <a:lnSpc>
                <a:spcPct val="100000"/>
              </a:lnSpc>
              <a:spcBef>
                <a:spcPts val="575"/>
              </a:spcBef>
              <a:spcAft>
                <a:spcPct val="0"/>
              </a:spcAft>
              <a:buClr>
                <a:srgbClr val="1F497D"/>
              </a:buClr>
              <a:buSzTx/>
              <a:buFont typeface="Arial" panose="020B0604020202020204" pitchFamily="34" charset="0"/>
              <a:buChar char="•"/>
              <a:tabLst/>
              <a:defRPr/>
            </a:pPr>
            <a:r>
              <a:rPr lang="hr-HR" altLang="en-US" sz="2000" kern="1200" dirty="0" smtClean="0">
                <a:solidFill>
                  <a:prstClr val="black"/>
                </a:solidFill>
                <a:latin typeface="Arial" panose="020B0604020202020204" pitchFamily="34" charset="0"/>
                <a:cs typeface="Arial" panose="020B0604020202020204" pitchFamily="34" charset="0"/>
              </a:rPr>
              <a:t>Odnosi se na prijenos do sada primjenjivanih financijskih korekcija na temelju Smjernica EK, uz nekoliko dodatnih vrsta nepravilnosti uvedenih radi detaljnijeg specificiranja nepravilnosti i primjene važećih propisa o javnoj nabavi. </a:t>
            </a:r>
          </a:p>
          <a:p>
            <a:endParaRPr lang="hr-HR" dirty="0"/>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7" name="object 2"/>
          <p:cNvSpPr/>
          <p:nvPr/>
        </p:nvSpPr>
        <p:spPr>
          <a:xfrm>
            <a:off x="285749" y="129540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1385832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546938"/>
            <a:ext cx="8235950" cy="1107996"/>
          </a:xfrm>
        </p:spPr>
        <p:txBody>
          <a:bodyPr/>
          <a:lstStyle/>
          <a:p>
            <a:pPr marL="15240" algn="ctr">
              <a:spcBef>
                <a:spcPts val="100"/>
              </a:spcBef>
            </a:pPr>
            <a:r>
              <a:rPr lang="hr-HR" kern="1200" dirty="0">
                <a:solidFill>
                  <a:srgbClr val="002060"/>
                </a:solidFill>
                <a:latin typeface="Arial" panose="020B0604020202020204" pitchFamily="34" charset="0"/>
                <a:ea typeface="+mn-ea"/>
                <a:cs typeface="Arial" panose="020B0604020202020204" pitchFamily="34" charset="0"/>
              </a:rPr>
              <a:t>Vrste </a:t>
            </a:r>
            <a:r>
              <a:rPr lang="hr-HR" kern="1200" dirty="0" smtClean="0">
                <a:solidFill>
                  <a:srgbClr val="002060"/>
                </a:solidFill>
                <a:latin typeface="Arial" panose="020B0604020202020204" pitchFamily="34" charset="0"/>
                <a:ea typeface="+mn-ea"/>
                <a:cs typeface="Arial" panose="020B0604020202020204" pitchFamily="34" charset="0"/>
              </a:rPr>
              <a:t>nepravilnosti</a:t>
            </a:r>
            <a:br>
              <a:rPr lang="hr-HR" kern="1200" dirty="0" smtClean="0">
                <a:solidFill>
                  <a:srgbClr val="002060"/>
                </a:solidFill>
                <a:latin typeface="Arial" panose="020B0604020202020204" pitchFamily="34" charset="0"/>
                <a:ea typeface="+mn-ea"/>
                <a:cs typeface="Arial" panose="020B0604020202020204" pitchFamily="34" charset="0"/>
              </a:rPr>
            </a:br>
            <a:r>
              <a:rPr lang="hr-HR" kern="1200" dirty="0" smtClean="0">
                <a:solidFill>
                  <a:srgbClr val="002060"/>
                </a:solidFill>
                <a:latin typeface="Arial" panose="020B0604020202020204" pitchFamily="34" charset="0"/>
                <a:ea typeface="+mn-ea"/>
                <a:cs typeface="Arial" panose="020B0604020202020204" pitchFamily="34" charset="0"/>
              </a:rPr>
              <a:t> </a:t>
            </a:r>
            <a:endParaRPr lang="hr-HR" kern="1200" dirty="0">
              <a:solidFill>
                <a:srgbClr val="002060"/>
              </a:solidFill>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idx="1"/>
          </p:nvPr>
        </p:nvSpPr>
        <p:spPr>
          <a:xfrm>
            <a:off x="450850" y="1219200"/>
            <a:ext cx="8159750" cy="5047536"/>
          </a:xfrm>
        </p:spPr>
        <p:txBody>
          <a:bodyPr/>
          <a:lstStyle/>
          <a:p>
            <a:pPr marL="630237" marR="0" lvl="1" indent="-285750" algn="l" defTabSz="914400" rtl="0" eaLnBrk="1" fontAlgn="base" latinLnBrk="0" hangingPunct="1">
              <a:lnSpc>
                <a:spcPct val="100000"/>
              </a:lnSpc>
              <a:spcBef>
                <a:spcPts val="575"/>
              </a:spcBef>
              <a:spcAft>
                <a:spcPct val="0"/>
              </a:spcAft>
              <a:buClr>
                <a:srgbClr val="17177D"/>
              </a:buClr>
              <a:buSzTx/>
              <a:buFont typeface="Arial" panose="020B0604020202020204" pitchFamily="34" charset="0"/>
              <a:buChar char="•"/>
              <a:tabLst/>
              <a:defRPr/>
            </a:pPr>
            <a:r>
              <a:rPr lang="hr-HR" altLang="en-US" sz="2000" b="1"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rPr>
              <a:t>Prilog 2 </a:t>
            </a:r>
          </a:p>
          <a:p>
            <a:pPr marL="344487" marR="0" lvl="1" indent="0" algn="l" defTabSz="914400" rtl="0" eaLnBrk="1" fontAlgn="base" latinLnBrk="0" hangingPunct="1">
              <a:lnSpc>
                <a:spcPct val="100000"/>
              </a:lnSpc>
              <a:spcBef>
                <a:spcPts val="575"/>
              </a:spcBef>
              <a:spcAft>
                <a:spcPct val="0"/>
              </a:spcAft>
              <a:buClr>
                <a:srgbClr val="17177D"/>
              </a:buClr>
              <a:buSzTx/>
              <a:tabLst/>
              <a:defRPr/>
            </a:pPr>
            <a:r>
              <a:rPr lang="hr-HR" altLang="en-US" sz="2000" b="1"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rPr>
              <a:t>Nepravilnosti u kojima se određuje financijska korekcija – nabave koje provode </a:t>
            </a:r>
            <a:r>
              <a:rPr lang="hr-HR" altLang="en-US" sz="2000" b="1" kern="1200" dirty="0" err="1">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rPr>
              <a:t>neobveznici</a:t>
            </a:r>
            <a:r>
              <a:rPr lang="hr-HR" altLang="en-US" sz="2000" b="1"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rPr>
              <a:t> Zakona o javnoj nabavi</a:t>
            </a:r>
            <a:endParaRPr lang="hr-HR" altLang="en-US" sz="2000"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87387" marR="0" lvl="1" indent="-342900" algn="l" defTabSz="914400" rtl="0" eaLnBrk="1" fontAlgn="base" latinLnBrk="0" hangingPunct="1">
              <a:lnSpc>
                <a:spcPct val="100000"/>
              </a:lnSpc>
              <a:spcBef>
                <a:spcPts val="575"/>
              </a:spcBef>
              <a:spcAft>
                <a:spcPct val="0"/>
              </a:spcAft>
              <a:buClr>
                <a:srgbClr val="17177D"/>
              </a:buClr>
              <a:buSzTx/>
              <a:buFont typeface="Arial" panose="020B0604020202020204" pitchFamily="34" charset="0"/>
              <a:buChar char="•"/>
              <a:tabLst/>
              <a:defRPr/>
            </a:pPr>
            <a:r>
              <a:rPr lang="hr-HR" altLang="en-US" sz="2000" kern="1200" dirty="0">
                <a:solidFill>
                  <a:prstClr val="black"/>
                </a:solidFill>
                <a:latin typeface="Arial" panose="020B0604020202020204" pitchFamily="34" charset="0"/>
                <a:cs typeface="Arial" panose="020B0604020202020204" pitchFamily="34" charset="0"/>
              </a:rPr>
              <a:t>Pojednostavljena varijanta pravila za prethodnu grupu, s identičnim stopama financijskih </a:t>
            </a:r>
            <a:r>
              <a:rPr lang="hr-HR" altLang="en-US" sz="2000" kern="1200" dirty="0" smtClean="0">
                <a:solidFill>
                  <a:prstClr val="black"/>
                </a:solidFill>
                <a:latin typeface="Arial" panose="020B0604020202020204" pitchFamily="34" charset="0"/>
                <a:cs typeface="Arial" panose="020B0604020202020204" pitchFamily="34" charset="0"/>
              </a:rPr>
              <a:t>korekcija</a:t>
            </a:r>
          </a:p>
          <a:p>
            <a:pPr marL="687387" marR="0" lvl="1" indent="-342900" algn="l" defTabSz="914400" rtl="0" eaLnBrk="1" fontAlgn="base" latinLnBrk="0" hangingPunct="1">
              <a:lnSpc>
                <a:spcPct val="100000"/>
              </a:lnSpc>
              <a:spcBef>
                <a:spcPts val="575"/>
              </a:spcBef>
              <a:spcAft>
                <a:spcPct val="0"/>
              </a:spcAft>
              <a:buClr>
                <a:srgbClr val="17177D"/>
              </a:buClr>
              <a:buSzTx/>
              <a:buFont typeface="Arial" panose="020B0604020202020204" pitchFamily="34" charset="0"/>
              <a:buChar char="•"/>
              <a:tabLst/>
              <a:defRPr/>
            </a:pPr>
            <a:endParaRPr lang="hr-HR" altLang="en-US" sz="2000"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30237" marR="0" lvl="1" indent="-285750" algn="l" defTabSz="914400" rtl="0" eaLnBrk="1" fontAlgn="base" latinLnBrk="0" hangingPunct="1">
              <a:lnSpc>
                <a:spcPct val="100000"/>
              </a:lnSpc>
              <a:spcBef>
                <a:spcPts val="575"/>
              </a:spcBef>
              <a:spcAft>
                <a:spcPct val="0"/>
              </a:spcAft>
              <a:buClr>
                <a:srgbClr val="17177D"/>
              </a:buClr>
              <a:buSzTx/>
              <a:buFont typeface="Arial" panose="020B0604020202020204" pitchFamily="34" charset="0"/>
              <a:buChar char="•"/>
              <a:tabLst/>
              <a:defRPr/>
            </a:pPr>
            <a:r>
              <a:rPr lang="hr-HR" altLang="en-US" sz="2000" b="1"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rPr>
              <a:t>Prilog 3 </a:t>
            </a:r>
          </a:p>
          <a:p>
            <a:pPr marL="344487" marR="0" lvl="1" indent="0" algn="l" defTabSz="914400" rtl="0" eaLnBrk="1" fontAlgn="base" latinLnBrk="0" hangingPunct="1">
              <a:lnSpc>
                <a:spcPct val="100000"/>
              </a:lnSpc>
              <a:spcBef>
                <a:spcPts val="575"/>
              </a:spcBef>
              <a:spcAft>
                <a:spcPct val="0"/>
              </a:spcAft>
              <a:buClr>
                <a:srgbClr val="17177D"/>
              </a:buClr>
              <a:buSzTx/>
              <a:tabLst/>
              <a:defRPr/>
            </a:pPr>
            <a:r>
              <a:rPr lang="hr-HR" altLang="en-US" sz="2000" b="1" kern="1200" dirty="0">
                <a:solidFill>
                  <a:prstClr val="black"/>
                </a:solidFill>
                <a:effectLst>
                  <a:outerShdw blurRad="38100" dist="38100" dir="2700000" algn="tl">
                    <a:srgbClr val="C0C0C0"/>
                  </a:outerShdw>
                </a:effectLst>
                <a:latin typeface="Arial" panose="020B0604020202020204" pitchFamily="34" charset="0"/>
                <a:cs typeface="Arial" panose="020B0604020202020204" pitchFamily="34" charset="0"/>
              </a:rPr>
              <a:t>Nepravilnosti u kojima se određuje financijska korekcija – nepravilnosti izuzev nepravilnosti u postupcima (javnih) nabava </a:t>
            </a:r>
          </a:p>
          <a:p>
            <a:pPr marL="801687" lvl="1" indent="-342900" algn="just" rtl="0" fontAlgn="base">
              <a:spcBef>
                <a:spcPts val="575"/>
              </a:spcBef>
              <a:spcAft>
                <a:spcPct val="0"/>
              </a:spcAft>
              <a:buFont typeface="Arial" panose="020B0604020202020204" pitchFamily="34" charset="0"/>
              <a:buChar char="•"/>
              <a:defRPr/>
            </a:pPr>
            <a:r>
              <a:rPr lang="hr-HR" altLang="en-US" sz="2000" kern="1200" dirty="0" smtClean="0">
                <a:solidFill>
                  <a:prstClr val="black"/>
                </a:solidFill>
                <a:latin typeface="Arial" panose="020B0604020202020204" pitchFamily="34" charset="0"/>
                <a:cs typeface="Arial" panose="020B0604020202020204" pitchFamily="34" charset="0"/>
              </a:rPr>
              <a:t>Navedene </a:t>
            </a:r>
            <a:r>
              <a:rPr lang="hr-HR" altLang="en-US" sz="2000" kern="1200" dirty="0">
                <a:solidFill>
                  <a:prstClr val="black"/>
                </a:solidFill>
                <a:latin typeface="Arial" panose="020B0604020202020204" pitchFamily="34" charset="0"/>
                <a:cs typeface="Arial" panose="020B0604020202020204" pitchFamily="34" charset="0"/>
              </a:rPr>
              <a:t>su </a:t>
            </a:r>
            <a:r>
              <a:rPr lang="hr-HR" altLang="en-US" sz="2000" b="1" kern="1200" dirty="0">
                <a:solidFill>
                  <a:prstClr val="black"/>
                </a:solidFill>
                <a:latin typeface="Arial" panose="020B0604020202020204" pitchFamily="34" charset="0"/>
                <a:cs typeface="Arial" panose="020B0604020202020204" pitchFamily="34" charset="0"/>
              </a:rPr>
              <a:t>najčešće vrste nepravilnosti</a:t>
            </a:r>
            <a:r>
              <a:rPr lang="hr-HR" altLang="en-US" sz="2000" kern="1200" dirty="0">
                <a:solidFill>
                  <a:prstClr val="black"/>
                </a:solidFill>
                <a:latin typeface="Arial" panose="020B0604020202020204" pitchFamily="34" charset="0"/>
                <a:cs typeface="Arial" panose="020B0604020202020204" pitchFamily="34" charset="0"/>
              </a:rPr>
              <a:t> – ostale nepravilnosti utvrđuju se, te</a:t>
            </a:r>
            <a:r>
              <a:rPr lang="en-GB" altLang="en-US" sz="2000" kern="1200" dirty="0">
                <a:solidFill>
                  <a:prstClr val="black"/>
                </a:solidFill>
                <a:latin typeface="Arial" panose="020B0604020202020204" pitchFamily="34" charset="0"/>
                <a:cs typeface="Arial" panose="020B0604020202020204" pitchFamily="34" charset="0"/>
              </a:rPr>
              <a:t> </a:t>
            </a:r>
            <a:r>
              <a:rPr lang="hr-HR" altLang="en-US" sz="2000" kern="1200" dirty="0">
                <a:solidFill>
                  <a:prstClr val="black"/>
                </a:solidFill>
                <a:latin typeface="Arial" panose="020B0604020202020204" pitchFamily="34" charset="0"/>
                <a:cs typeface="Arial" panose="020B0604020202020204" pitchFamily="34" charset="0"/>
              </a:rPr>
              <a:t>se financijske korekcije određuju, na temelju opisa nepravilnosti koji u velikom dijelu odgovara opisu neke od nepravilnosti iz Priloga Pravilima, </a:t>
            </a:r>
            <a:r>
              <a:rPr lang="hr-HR" altLang="en-US" sz="2000" u="sng" kern="1200" dirty="0">
                <a:solidFill>
                  <a:prstClr val="black"/>
                </a:solidFill>
                <a:latin typeface="Arial" panose="020B0604020202020204" pitchFamily="34" charset="0"/>
                <a:cs typeface="Arial" panose="020B0604020202020204" pitchFamily="34" charset="0"/>
              </a:rPr>
              <a:t>uz primjenu načela proporcionalnosti. </a:t>
            </a:r>
            <a:endParaRPr lang="hr-HR" altLang="en-US" sz="3200" kern="1200" dirty="0">
              <a:solidFill>
                <a:prstClr val="black"/>
              </a:solidFill>
              <a:latin typeface="VladaRHSans Reg" charset="0"/>
              <a:cs typeface="VladaRHSans Reg" charset="0"/>
            </a:endParaRPr>
          </a:p>
          <a:p>
            <a:endParaRPr lang="hr-HR" dirty="0"/>
          </a:p>
        </p:txBody>
      </p:sp>
      <p:sp>
        <p:nvSpPr>
          <p:cNvPr id="4"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2"/>
          <p:cNvSpPr/>
          <p:nvPr/>
        </p:nvSpPr>
        <p:spPr>
          <a:xfrm>
            <a:off x="282575" y="1108129"/>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521260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3886" y="2369311"/>
            <a:ext cx="6796227" cy="1477328"/>
          </a:xfrm>
        </p:spPr>
        <p:txBody>
          <a:bodyPr/>
          <a:lstStyle/>
          <a:p>
            <a:pPr algn="ctr"/>
            <a:r>
              <a:rPr lang="hr-HR" sz="3200" b="1" kern="1200" dirty="0">
                <a:solidFill>
                  <a:srgbClr val="002060"/>
                </a:solidFill>
                <a:latin typeface="Arial" panose="020B0604020202020204" pitchFamily="34" charset="0"/>
                <a:ea typeface="+mn-ea"/>
                <a:cs typeface="Arial" panose="020B0604020202020204" pitchFamily="34" charset="0"/>
              </a:rPr>
              <a:t>Primjeri najčešćih </a:t>
            </a:r>
            <a:r>
              <a:rPr lang="hr-HR" sz="3200" b="1" kern="1200" dirty="0" smtClean="0">
                <a:solidFill>
                  <a:srgbClr val="002060"/>
                </a:solidFill>
                <a:latin typeface="Arial" panose="020B0604020202020204" pitchFamily="34" charset="0"/>
                <a:ea typeface="+mn-ea"/>
                <a:cs typeface="Arial" panose="020B0604020202020204" pitchFamily="34" charset="0"/>
              </a:rPr>
              <a:t>nepravilnosti</a:t>
            </a:r>
            <a:br>
              <a:rPr lang="hr-HR" sz="3200" b="1" kern="1200" dirty="0" smtClean="0">
                <a:solidFill>
                  <a:srgbClr val="002060"/>
                </a:solidFill>
                <a:latin typeface="Arial" panose="020B0604020202020204" pitchFamily="34" charset="0"/>
                <a:ea typeface="+mn-ea"/>
                <a:cs typeface="Arial" panose="020B0604020202020204" pitchFamily="34" charset="0"/>
              </a:rPr>
            </a:br>
            <a:r>
              <a:rPr lang="hr-HR" sz="3200" b="1" kern="1200" dirty="0" smtClean="0">
                <a:solidFill>
                  <a:srgbClr val="002060"/>
                </a:solidFill>
                <a:latin typeface="Arial" panose="020B0604020202020204" pitchFamily="34" charset="0"/>
                <a:ea typeface="+mn-ea"/>
                <a:cs typeface="Arial" panose="020B0604020202020204" pitchFamily="34" charset="0"/>
              </a:rPr>
              <a:t>(sukladno Pravilima o financijskim korekcijama v. 7.0)</a:t>
            </a:r>
            <a:endParaRPr lang="hr-HR" sz="3200" b="1" kern="1200" dirty="0">
              <a:solidFill>
                <a:srgbClr val="00206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4324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0" y="546938"/>
            <a:ext cx="8094980" cy="574675"/>
          </a:xfrm>
        </p:spPr>
        <p:txBody>
          <a:bodyPr/>
          <a:lstStyle/>
          <a:p>
            <a:pPr algn="ctr"/>
            <a:r>
              <a:rPr lang="hr-HR" sz="3400" dirty="0" smtClean="0">
                <a:solidFill>
                  <a:schemeClr val="tx2">
                    <a:lumMod val="75000"/>
                  </a:schemeClr>
                </a:solidFill>
              </a:rPr>
              <a:t>Izostanak objave poziva na nadmetanje</a:t>
            </a:r>
            <a:endParaRPr lang="hr-HR" sz="3400" dirty="0">
              <a:solidFill>
                <a:schemeClr val="tx2">
                  <a:lumMod val="75000"/>
                </a:schemeClr>
              </a:solidFill>
            </a:endParaRPr>
          </a:p>
        </p:txBody>
      </p:sp>
      <p:sp>
        <p:nvSpPr>
          <p:cNvPr id="6" name="Text Placeholder 5"/>
          <p:cNvSpPr>
            <a:spLocks noGrp="1"/>
          </p:cNvSpPr>
          <p:nvPr>
            <p:ph type="body" idx="1"/>
          </p:nvPr>
        </p:nvSpPr>
        <p:spPr>
          <a:xfrm>
            <a:off x="450850" y="1524000"/>
            <a:ext cx="8235950" cy="3877985"/>
          </a:xfrm>
        </p:spPr>
        <p:txBody>
          <a:bodyPr/>
          <a:lstStyle/>
          <a:p>
            <a:pPr marL="342900" indent="-342900" algn="just">
              <a:buFont typeface="Wingdings" panose="05000000000000000000" pitchFamily="2" charset="2"/>
              <a:buChar char="Ø"/>
            </a:pPr>
            <a:r>
              <a:rPr lang="hr-HR" dirty="0">
                <a:latin typeface="Arial" panose="020B0604020202020204" pitchFamily="34" charset="0"/>
                <a:cs typeface="Arial" panose="020B0604020202020204" pitchFamily="34" charset="0"/>
              </a:rPr>
              <a:t>određena korekcija od 100</a:t>
            </a:r>
            <a:r>
              <a:rPr lang="hr-HR" dirty="0" smtClean="0">
                <a:latin typeface="Arial" panose="020B0604020202020204" pitchFamily="34" charset="0"/>
                <a:cs typeface="Arial" panose="020B0604020202020204" pitchFamily="34" charset="0"/>
              </a:rPr>
              <a:t>% s mogućnošću umanjenja na 25% (npr. objava na web stranicama naručitelja)</a:t>
            </a:r>
          </a:p>
          <a:p>
            <a:pPr algn="just"/>
            <a:endPar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Primjer</a:t>
            </a:r>
            <a:endParaRPr lang="hr-H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prema primjenjivom </a:t>
            </a:r>
            <a:r>
              <a:rPr lang="hr-HR" dirty="0" smtClean="0">
                <a:latin typeface="Arial" panose="020B0604020202020204" pitchFamily="34" charset="0"/>
                <a:cs typeface="Arial" panose="020B0604020202020204" pitchFamily="34" charset="0"/>
              </a:rPr>
              <a:t>Pravilniku o jednostavnoj nabavi, </a:t>
            </a:r>
            <a:r>
              <a:rPr lang="hr-HR" dirty="0">
                <a:latin typeface="Arial" panose="020B0604020202020204" pitchFamily="34" charset="0"/>
                <a:cs typeface="Arial" panose="020B0604020202020204" pitchFamily="34" charset="0"/>
              </a:rPr>
              <a:t>za nabave procijenjene </a:t>
            </a:r>
            <a:r>
              <a:rPr lang="hr-HR" dirty="0" smtClean="0">
                <a:latin typeface="Arial" panose="020B0604020202020204" pitchFamily="34" charset="0"/>
                <a:cs typeface="Arial" panose="020B0604020202020204" pitchFamily="34" charset="0"/>
              </a:rPr>
              <a:t>vrijednosti nabave </a:t>
            </a:r>
            <a:r>
              <a:rPr lang="hr-HR" dirty="0">
                <a:latin typeface="Arial" panose="020B0604020202020204" pitchFamily="34" charset="0"/>
                <a:cs typeface="Arial" panose="020B0604020202020204" pitchFamily="34" charset="0"/>
              </a:rPr>
              <a:t>jednake ili veće od 70.000,00 kn bez PDV-a (a niže od pragova za primjenu </a:t>
            </a:r>
            <a:r>
              <a:rPr lang="hr-HR" dirty="0" smtClean="0">
                <a:latin typeface="Arial" panose="020B0604020202020204" pitchFamily="34" charset="0"/>
                <a:cs typeface="Arial" panose="020B0604020202020204" pitchFamily="34" charset="0"/>
              </a:rPr>
              <a:t>Zakona o javnoj nabavi) </a:t>
            </a:r>
            <a:r>
              <a:rPr lang="hr-HR" dirty="0">
                <a:latin typeface="Arial" panose="020B0604020202020204" pitchFamily="34" charset="0"/>
                <a:cs typeface="Arial" panose="020B0604020202020204" pitchFamily="34" charset="0"/>
              </a:rPr>
              <a:t>propisana je obveza </a:t>
            </a:r>
            <a:r>
              <a:rPr lang="hr-HR" dirty="0" smtClean="0">
                <a:latin typeface="Arial" panose="020B0604020202020204" pitchFamily="34" charset="0"/>
                <a:cs typeface="Arial" panose="020B0604020202020204" pitchFamily="34" charset="0"/>
              </a:rPr>
              <a:t>naručitelja </a:t>
            </a:r>
            <a:r>
              <a:rPr lang="hr-HR" dirty="0">
                <a:latin typeface="Arial" panose="020B0604020202020204" pitchFamily="34" charset="0"/>
                <a:cs typeface="Arial" panose="020B0604020202020204" pitchFamily="34" charset="0"/>
              </a:rPr>
              <a:t>provesti </a:t>
            </a:r>
            <a:r>
              <a:rPr lang="hr-HR" dirty="0" smtClean="0">
                <a:latin typeface="Arial" panose="020B0604020202020204" pitchFamily="34" charset="0"/>
                <a:cs typeface="Arial" panose="020B0604020202020204" pitchFamily="34" charset="0"/>
              </a:rPr>
              <a:t>postupak </a:t>
            </a:r>
            <a:r>
              <a:rPr lang="hr-HR" dirty="0">
                <a:latin typeface="Arial" panose="020B0604020202020204" pitchFamily="34" charset="0"/>
                <a:cs typeface="Arial" panose="020B0604020202020204" pitchFamily="34" charset="0"/>
              </a:rPr>
              <a:t>koji podrazumijeva </a:t>
            </a:r>
            <a:r>
              <a:rPr lang="hr-HR" dirty="0" smtClean="0">
                <a:latin typeface="Arial" panose="020B0604020202020204" pitchFamily="34" charset="0"/>
                <a:cs typeface="Arial" panose="020B0604020202020204" pitchFamily="34" charset="0"/>
              </a:rPr>
              <a:t>slanje </a:t>
            </a:r>
            <a:r>
              <a:rPr lang="hr-HR" dirty="0">
                <a:latin typeface="Arial" panose="020B0604020202020204" pitchFamily="34" charset="0"/>
                <a:cs typeface="Arial" panose="020B0604020202020204" pitchFamily="34" charset="0"/>
              </a:rPr>
              <a:t>Poziva za dostavu </a:t>
            </a:r>
            <a:r>
              <a:rPr lang="hr-HR" dirty="0" smtClean="0">
                <a:latin typeface="Arial" panose="020B0604020202020204" pitchFamily="34" charset="0"/>
                <a:cs typeface="Arial" panose="020B0604020202020204" pitchFamily="34" charset="0"/>
              </a:rPr>
              <a:t>ponude na više adresa gospodarskih subjekata i/ili objavu </a:t>
            </a:r>
            <a:r>
              <a:rPr lang="pl-PL" dirty="0" smtClean="0">
                <a:latin typeface="Arial" panose="020B0604020202020204" pitchFamily="34" charset="0"/>
                <a:cs typeface="Arial" panose="020B0604020202020204" pitchFamily="34" charset="0"/>
              </a:rPr>
              <a:t>na</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internetskim stranicama </a:t>
            </a:r>
            <a:r>
              <a:rPr lang="hr-HR" dirty="0" smtClean="0">
                <a:latin typeface="Arial" panose="020B0604020202020204" pitchFamily="34" charset="0"/>
                <a:cs typeface="Arial" panose="020B0604020202020204" pitchFamily="34" charset="0"/>
              </a:rPr>
              <a:t>naručitelja</a:t>
            </a: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m</a:t>
            </a:r>
            <a:r>
              <a:rPr lang="hr-HR" dirty="0" smtClean="0">
                <a:latin typeface="Arial" panose="020B0604020202020204" pitchFamily="34" charset="0"/>
                <a:cs typeface="Arial" panose="020B0604020202020204" pitchFamily="34" charset="0"/>
              </a:rPr>
              <a:t>eđutim, naručitelj je Poziv </a:t>
            </a:r>
            <a:r>
              <a:rPr lang="hr-HR" dirty="0">
                <a:latin typeface="Arial" panose="020B0604020202020204" pitchFamily="34" charset="0"/>
                <a:cs typeface="Arial" panose="020B0604020202020204" pitchFamily="34" charset="0"/>
              </a:rPr>
              <a:t>za dostavu ponude </a:t>
            </a:r>
            <a:r>
              <a:rPr lang="hr-HR" dirty="0" smtClean="0">
                <a:latin typeface="Arial" panose="020B0604020202020204" pitchFamily="34" charset="0"/>
                <a:cs typeface="Arial" panose="020B0604020202020204" pitchFamily="34" charset="0"/>
              </a:rPr>
              <a:t>uputio na e-mail adresu samo jednog gospodarskog subjekta i s istim sklopio ugovor o nabavi</a:t>
            </a: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u</a:t>
            </a:r>
            <a:r>
              <a:rPr lang="hr-HR" dirty="0" smtClean="0">
                <a:latin typeface="Arial" panose="020B0604020202020204" pitchFamily="34" charset="0"/>
                <a:cs typeface="Arial" panose="020B0604020202020204" pitchFamily="34" charset="0"/>
              </a:rPr>
              <a:t>tvrđeno neopravdano </a:t>
            </a:r>
            <a:r>
              <a:rPr lang="hr-HR" dirty="0">
                <a:latin typeface="Arial" panose="020B0604020202020204" pitchFamily="34" charset="0"/>
                <a:cs typeface="Arial" panose="020B0604020202020204" pitchFamily="34" charset="0"/>
              </a:rPr>
              <a:t>provođenje postupka niže razine transparentnosti od one koja je za konkretni slučaj propisana </a:t>
            </a:r>
            <a:r>
              <a:rPr lang="hr-HR" dirty="0" smtClean="0">
                <a:latin typeface="Arial" panose="020B0604020202020204" pitchFamily="34" charset="0"/>
                <a:cs typeface="Arial" panose="020B0604020202020204" pitchFamily="34" charset="0"/>
              </a:rPr>
              <a:t>Pravilnikom</a:t>
            </a:r>
            <a:r>
              <a:rPr lang="hr-HR" dirty="0">
                <a:latin typeface="Arial" panose="020B0604020202020204" pitchFamily="34" charset="0"/>
                <a:cs typeface="Arial" panose="020B0604020202020204" pitchFamily="34" charset="0"/>
              </a:rPr>
              <a:t> o jednostavnoj </a:t>
            </a:r>
            <a:r>
              <a:rPr lang="hr-HR" dirty="0" smtClean="0">
                <a:latin typeface="Arial" panose="020B0604020202020204" pitchFamily="34" charset="0"/>
                <a:cs typeface="Arial" panose="020B0604020202020204" pitchFamily="34" charset="0"/>
              </a:rPr>
              <a:t>nabavi</a:t>
            </a:r>
            <a:endParaRPr lang="hr-HR" dirty="0" smtClean="0">
              <a:latin typeface="Arial" panose="020B0604020202020204" pitchFamily="34" charset="0"/>
              <a:cs typeface="Arial" panose="020B0604020202020204" pitchFamily="34" charset="0"/>
            </a:endParaRPr>
          </a:p>
        </p:txBody>
      </p:sp>
      <p:sp>
        <p:nvSpPr>
          <p:cNvPr id="4" name="object 2"/>
          <p:cNvSpPr/>
          <p:nvPr/>
        </p:nvSpPr>
        <p:spPr>
          <a:xfrm>
            <a:off x="285749" y="129540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73194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9" y="546938"/>
            <a:ext cx="8572500" cy="1046440"/>
          </a:xfrm>
        </p:spPr>
        <p:txBody>
          <a:bodyPr/>
          <a:lstStyle/>
          <a:p>
            <a:pPr algn="ctr"/>
            <a:r>
              <a:rPr lang="hr-HR" sz="3400" dirty="0">
                <a:solidFill>
                  <a:schemeClr val="tx2">
                    <a:lumMod val="75000"/>
                  </a:schemeClr>
                </a:solidFill>
              </a:rPr>
              <a:t>Umjetna podjela ugovora o javnoj nabavi</a:t>
            </a:r>
          </a:p>
        </p:txBody>
      </p:sp>
      <p:sp>
        <p:nvSpPr>
          <p:cNvPr id="6" name="Text Placeholder 5"/>
          <p:cNvSpPr>
            <a:spLocks noGrp="1"/>
          </p:cNvSpPr>
          <p:nvPr>
            <p:ph type="body" idx="1"/>
          </p:nvPr>
        </p:nvSpPr>
        <p:spPr>
          <a:xfrm>
            <a:off x="450850" y="1524000"/>
            <a:ext cx="8235950" cy="4739759"/>
          </a:xfrm>
        </p:spPr>
        <p:txBody>
          <a:bodyPr/>
          <a:lstStyle/>
          <a:p>
            <a:pPr marL="342900" marR="0" lvl="0" indent="-34290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hr-HR" dirty="0">
                <a:solidFill>
                  <a:prstClr val="black"/>
                </a:solidFill>
                <a:latin typeface="Arial" panose="020B0604020202020204" pitchFamily="34" charset="0"/>
                <a:cs typeface="Arial" panose="020B0604020202020204" pitchFamily="34" charset="0"/>
              </a:rPr>
              <a:t>određena korekcija od 100% s mogućnošću umanjenja na 25% (npr. objava na web stranicama naručitelja</a:t>
            </a:r>
            <a:r>
              <a:rPr lang="hr-HR" dirty="0" smtClean="0">
                <a:solidFill>
                  <a:prstClr val="black"/>
                </a:solidFill>
                <a:latin typeface="Arial" panose="020B0604020202020204" pitchFamily="34" charset="0"/>
                <a:cs typeface="Arial" panose="020B0604020202020204" pitchFamily="34" charset="0"/>
              </a:rPr>
              <a:t>)</a:t>
            </a:r>
          </a:p>
          <a:p>
            <a:pPr marR="0" lvl="0" algn="just" defTabSz="914400" eaLnBrk="1" fontAlgn="auto" latinLnBrk="0" hangingPunct="1">
              <a:lnSpc>
                <a:spcPct val="100000"/>
              </a:lnSpc>
              <a:spcBef>
                <a:spcPts val="0"/>
              </a:spcBef>
              <a:spcAft>
                <a:spcPts val="0"/>
              </a:spcAft>
              <a:buClrTx/>
              <a:buSzTx/>
              <a:tabLst/>
              <a:defRPr/>
            </a:pPr>
            <a:endPar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Primjeri</a:t>
            </a:r>
            <a:endPar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odvajanje </a:t>
            </a:r>
            <a:r>
              <a:rPr lang="hr-HR" dirty="0" smtClean="0">
                <a:latin typeface="Arial" panose="020B0604020202020204" pitchFamily="34" charset="0"/>
                <a:cs typeface="Arial" panose="020B0604020202020204" pitchFamily="34" charset="0"/>
              </a:rPr>
              <a:t>izrade projektne dokumentacije i troškovnika za radove</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zasebna </a:t>
            </a:r>
            <a:r>
              <a:rPr lang="hr-HR" dirty="0" smtClean="0">
                <a:latin typeface="Arial" panose="020B0604020202020204" pitchFamily="34" charset="0"/>
                <a:cs typeface="Arial" panose="020B0604020202020204" pitchFamily="34" charset="0"/>
              </a:rPr>
              <a:t>nabava usluge izrade arhitektonskog, građevinskog, elektrotehničkog i strojarskog projekta (dijelovi glavnog projekta) </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zasebna </a:t>
            </a:r>
            <a:r>
              <a:rPr lang="hr-HR" dirty="0" smtClean="0">
                <a:latin typeface="Arial" panose="020B0604020202020204" pitchFamily="34" charset="0"/>
                <a:cs typeface="Arial" panose="020B0604020202020204" pitchFamily="34" charset="0"/>
              </a:rPr>
              <a:t>nabava građevinsko – obrtničkih i instalaterskih radova </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naručitelj</a:t>
            </a:r>
            <a:r>
              <a:rPr lang="hr-HR" dirty="0" smtClean="0">
                <a:latin typeface="Arial" panose="020B0604020202020204" pitchFamily="34" charset="0"/>
                <a:cs typeface="Arial" panose="020B0604020202020204" pitchFamily="34" charset="0"/>
              </a:rPr>
              <a:t>, koji istovremeno provodi dva projekata, nabavljao je uslugu revizije projekata, ali je za svaki projekt proveo zasebnu nabavu usluga revizije, i to kao dva odvojena postupka jednostavne nabave (postupak koji se provodi za nabave u kojima je procijenjena vrijednost nabave ispod pragova za primjenu Zakona o javnoj nabavi), dok je trebao provesti jedan objedinjeni postupak nabave usluge revizije za oba projekta, slijedom čega bi zbog veće procijenjene vrijednosti nabave bio obvezan provesti postupak javne nabave sukladno Zakonu o javnoj nabavi</a:t>
            </a:r>
          </a:p>
          <a:p>
            <a:pPr marL="285750" indent="-285750">
              <a:buFont typeface="Wingdings" panose="05000000000000000000" pitchFamily="2" charset="2"/>
              <a:buChar char="Ø"/>
            </a:pPr>
            <a:endParaRPr lang="hr-HR" sz="20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object 2"/>
          <p:cNvSpPr/>
          <p:nvPr/>
        </p:nvSpPr>
        <p:spPr>
          <a:xfrm>
            <a:off x="285749" y="129540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748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49" y="546938"/>
            <a:ext cx="8572500" cy="1046440"/>
          </a:xfrm>
        </p:spPr>
        <p:txBody>
          <a:bodyPr/>
          <a:lstStyle/>
          <a:p>
            <a:pPr algn="ctr"/>
            <a:r>
              <a:rPr lang="hr-HR" sz="3400" dirty="0">
                <a:solidFill>
                  <a:schemeClr val="tx2">
                    <a:lumMod val="75000"/>
                  </a:schemeClr>
                </a:solidFill>
              </a:rPr>
              <a:t>Umjetna podjela ugovora o javnoj nabavi</a:t>
            </a:r>
          </a:p>
        </p:txBody>
      </p:sp>
      <p:sp>
        <p:nvSpPr>
          <p:cNvPr id="6" name="Text Placeholder 5"/>
          <p:cNvSpPr>
            <a:spLocks noGrp="1"/>
          </p:cNvSpPr>
          <p:nvPr>
            <p:ph type="body" idx="1"/>
          </p:nvPr>
        </p:nvSpPr>
        <p:spPr>
          <a:xfrm>
            <a:off x="454024" y="1318022"/>
            <a:ext cx="8235950" cy="4862870"/>
          </a:xfrm>
        </p:spPr>
        <p:txBody>
          <a:bodyPr/>
          <a:lstStyle/>
          <a:p>
            <a:pPr marL="285750" indent="-285750" algn="just">
              <a:buFont typeface="Wingdings" panose="05000000000000000000" pitchFamily="2" charset="2"/>
              <a:buChar char="Ø"/>
            </a:pPr>
            <a:r>
              <a:rPr lang="hr-HR" sz="1850" dirty="0" smtClean="0">
                <a:latin typeface="Arial" panose="020B0604020202020204" pitchFamily="34" charset="0"/>
                <a:cs typeface="Arial" panose="020B0604020202020204" pitchFamily="34" charset="0"/>
              </a:rPr>
              <a:t>javna </a:t>
            </a:r>
            <a:r>
              <a:rPr lang="hr-HR" sz="1850" dirty="0">
                <a:latin typeface="Arial" panose="020B0604020202020204" pitchFamily="34" charset="0"/>
                <a:cs typeface="Arial" panose="020B0604020202020204" pitchFamily="34" charset="0"/>
              </a:rPr>
              <a:t>nabava ne smije biti osmišljena s namjerom izbjegavanja primjene Zakona o javnoj nabavi </a:t>
            </a:r>
            <a:r>
              <a:rPr lang="hr-HR" sz="1850" dirty="0" smtClean="0">
                <a:latin typeface="Arial" panose="020B0604020202020204" pitchFamily="34" charset="0"/>
                <a:cs typeface="Arial" panose="020B0604020202020204" pitchFamily="34" charset="0"/>
              </a:rPr>
              <a:t>ili </a:t>
            </a:r>
            <a:r>
              <a:rPr lang="hr-HR" sz="1850" dirty="0">
                <a:latin typeface="Arial" panose="020B0604020202020204" pitchFamily="34" charset="0"/>
                <a:cs typeface="Arial" panose="020B0604020202020204" pitchFamily="34" charset="0"/>
              </a:rPr>
              <a:t>izbjegavanja primjene pravila o javnoj nabavi male, odnosno velike vrijednosti ili s namjerom da se određenim gospodarskim subjektima neopravdano da prednost ili ih se stavi u nepovoljan </a:t>
            </a:r>
            <a:r>
              <a:rPr lang="hr-HR" sz="1850" dirty="0" smtClean="0">
                <a:latin typeface="Arial" panose="020B0604020202020204" pitchFamily="34" charset="0"/>
                <a:cs typeface="Arial" panose="020B0604020202020204" pitchFamily="34" charset="0"/>
              </a:rPr>
              <a:t>položaj</a:t>
            </a:r>
          </a:p>
          <a:p>
            <a:pPr marL="285750" indent="-285750" algn="just">
              <a:buFont typeface="Wingdings" panose="05000000000000000000" pitchFamily="2" charset="2"/>
              <a:buChar char="Ø"/>
            </a:pPr>
            <a:r>
              <a:rPr lang="hr-HR" sz="1850" dirty="0" smtClean="0">
                <a:latin typeface="Arial" panose="020B0604020202020204" pitchFamily="34" charset="0"/>
                <a:cs typeface="Arial" panose="020B0604020202020204" pitchFamily="34" charset="0"/>
              </a:rPr>
              <a:t>procijenjena </a:t>
            </a:r>
            <a:r>
              <a:rPr lang="hr-HR" sz="1850" dirty="0">
                <a:latin typeface="Arial" panose="020B0604020202020204" pitchFamily="34" charset="0"/>
                <a:cs typeface="Arial" panose="020B0604020202020204" pitchFamily="34" charset="0"/>
              </a:rPr>
              <a:t>vrijednost nabave mora biti valjano određena u trenutku početka postupka javne </a:t>
            </a:r>
            <a:r>
              <a:rPr lang="hr-HR" sz="1850" dirty="0" smtClean="0">
                <a:latin typeface="Arial" panose="020B0604020202020204" pitchFamily="34" charset="0"/>
                <a:cs typeface="Arial" panose="020B0604020202020204" pitchFamily="34" charset="0"/>
              </a:rPr>
              <a:t>nabave</a:t>
            </a:r>
          </a:p>
          <a:p>
            <a:pPr marL="285750" indent="-285750" algn="just">
              <a:buFont typeface="Wingdings" panose="05000000000000000000" pitchFamily="2" charset="2"/>
              <a:buChar char="Ø"/>
            </a:pPr>
            <a:r>
              <a:rPr lang="hr-HR" sz="1850" dirty="0" smtClean="0">
                <a:latin typeface="Arial" panose="020B0604020202020204" pitchFamily="34" charset="0"/>
                <a:cs typeface="Arial" panose="020B0604020202020204" pitchFamily="34" charset="0"/>
              </a:rPr>
              <a:t>način </a:t>
            </a:r>
            <a:r>
              <a:rPr lang="hr-HR" sz="1850" dirty="0">
                <a:latin typeface="Arial" panose="020B0604020202020204" pitchFamily="34" charset="0"/>
                <a:cs typeface="Arial" panose="020B0604020202020204" pitchFamily="34" charset="0"/>
              </a:rPr>
              <a:t>izračunavanja procijenjene vrijednosti nabave ne </a:t>
            </a:r>
            <a:r>
              <a:rPr lang="hr-HR" sz="1850" dirty="0" smtClean="0">
                <a:latin typeface="Arial" panose="020B0604020202020204" pitchFamily="34" charset="0"/>
                <a:cs typeface="Arial" panose="020B0604020202020204" pitchFamily="34" charset="0"/>
              </a:rPr>
              <a:t>smije se </a:t>
            </a:r>
            <a:r>
              <a:rPr lang="hr-HR" sz="1850" dirty="0">
                <a:latin typeface="Arial" panose="020B0604020202020204" pitchFamily="34" charset="0"/>
                <a:cs typeface="Arial" panose="020B0604020202020204" pitchFamily="34" charset="0"/>
              </a:rPr>
              <a:t>koristiti s namjerom izbjegavanja primjene Zakona o javnoj nabavi </a:t>
            </a:r>
            <a:r>
              <a:rPr lang="hr-HR" sz="1850" dirty="0" smtClean="0">
                <a:latin typeface="Arial" panose="020B0604020202020204" pitchFamily="34" charset="0"/>
                <a:cs typeface="Arial" panose="020B0604020202020204" pitchFamily="34" charset="0"/>
              </a:rPr>
              <a:t>ili </a:t>
            </a:r>
            <a:r>
              <a:rPr lang="hr-HR" sz="1850" dirty="0">
                <a:latin typeface="Arial" panose="020B0604020202020204" pitchFamily="34" charset="0"/>
                <a:cs typeface="Arial" panose="020B0604020202020204" pitchFamily="34" charset="0"/>
              </a:rPr>
              <a:t>odredaba Zakona o javnoj nabavi </a:t>
            </a:r>
            <a:r>
              <a:rPr lang="hr-HR" sz="1850" dirty="0" smtClean="0">
                <a:latin typeface="Arial" panose="020B0604020202020204" pitchFamily="34" charset="0"/>
                <a:cs typeface="Arial" panose="020B0604020202020204" pitchFamily="34" charset="0"/>
              </a:rPr>
              <a:t>koje </a:t>
            </a:r>
            <a:r>
              <a:rPr lang="hr-HR" sz="1850" dirty="0">
                <a:latin typeface="Arial" panose="020B0604020202020204" pitchFamily="34" charset="0"/>
                <a:cs typeface="Arial" panose="020B0604020202020204" pitchFamily="34" charset="0"/>
              </a:rPr>
              <a:t>se primjenjuju na nabavu male, odnosno velike </a:t>
            </a:r>
            <a:r>
              <a:rPr lang="hr-HR" sz="1850" dirty="0" smtClean="0">
                <a:latin typeface="Arial" panose="020B0604020202020204" pitchFamily="34" charset="0"/>
                <a:cs typeface="Arial" panose="020B0604020202020204" pitchFamily="34" charset="0"/>
              </a:rPr>
              <a:t>vrijednosti</a:t>
            </a:r>
          </a:p>
          <a:p>
            <a:pPr marL="285750" indent="-285750" algn="just">
              <a:buFont typeface="Wingdings" panose="05000000000000000000" pitchFamily="2" charset="2"/>
              <a:buChar char="Ø"/>
            </a:pPr>
            <a:r>
              <a:rPr lang="hr-HR" sz="1850" dirty="0" smtClean="0">
                <a:latin typeface="Arial" panose="020B0604020202020204" pitchFamily="34" charset="0"/>
                <a:cs typeface="Arial" panose="020B0604020202020204" pitchFamily="34" charset="0"/>
              </a:rPr>
              <a:t>nabava se ne </a:t>
            </a:r>
            <a:r>
              <a:rPr lang="hr-HR" sz="1850" dirty="0">
                <a:latin typeface="Arial" panose="020B0604020202020204" pitchFamily="34" charset="0"/>
                <a:cs typeface="Arial" panose="020B0604020202020204" pitchFamily="34" charset="0"/>
              </a:rPr>
              <a:t>smije dijeliti s namjerom izbjegavanja primjene Zakona o javnoj nabavi</a:t>
            </a:r>
            <a:r>
              <a:rPr lang="hr-HR" sz="1850" dirty="0" smtClean="0">
                <a:latin typeface="Arial" panose="020B0604020202020204" pitchFamily="34" charset="0"/>
                <a:cs typeface="Arial" panose="020B0604020202020204" pitchFamily="34" charset="0"/>
              </a:rPr>
              <a:t> </a:t>
            </a:r>
            <a:r>
              <a:rPr lang="hr-HR" sz="1850" dirty="0">
                <a:latin typeface="Arial" panose="020B0604020202020204" pitchFamily="34" charset="0"/>
                <a:cs typeface="Arial" panose="020B0604020202020204" pitchFamily="34" charset="0"/>
              </a:rPr>
              <a:t>ili odredaba Zakona o javnoj nabavi </a:t>
            </a:r>
            <a:r>
              <a:rPr lang="hr-HR" sz="1850" dirty="0" smtClean="0">
                <a:latin typeface="Arial" panose="020B0604020202020204" pitchFamily="34" charset="0"/>
                <a:cs typeface="Arial" panose="020B0604020202020204" pitchFamily="34" charset="0"/>
              </a:rPr>
              <a:t>koje </a:t>
            </a:r>
            <a:r>
              <a:rPr lang="hr-HR" sz="1850" dirty="0">
                <a:latin typeface="Arial" panose="020B0604020202020204" pitchFamily="34" charset="0"/>
                <a:cs typeface="Arial" panose="020B0604020202020204" pitchFamily="34" charset="0"/>
              </a:rPr>
              <a:t>se primjenjuju na nabavu male, odnosno velike </a:t>
            </a:r>
            <a:r>
              <a:rPr lang="hr-HR" sz="1850" dirty="0" smtClean="0">
                <a:latin typeface="Arial" panose="020B0604020202020204" pitchFamily="34" charset="0"/>
                <a:cs typeface="Arial" panose="020B0604020202020204" pitchFamily="34" charset="0"/>
              </a:rPr>
              <a:t>vrijednosti</a:t>
            </a:r>
            <a:endParaRPr lang="hr-HR" sz="185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sz="1850" dirty="0">
                <a:latin typeface="Arial" panose="020B0604020202020204" pitchFamily="34" charset="0"/>
                <a:cs typeface="Arial" panose="020B0604020202020204" pitchFamily="34" charset="0"/>
              </a:rPr>
              <a:t>javni naručitelj određuje predmet nabave na način da predstavlja tehničku, tehnološku, oblikovnu, funkcionalnu ili drugu objektivno </a:t>
            </a:r>
            <a:r>
              <a:rPr lang="hr-HR" sz="1850" dirty="0" err="1">
                <a:latin typeface="Arial" panose="020B0604020202020204" pitchFamily="34" charset="0"/>
                <a:cs typeface="Arial" panose="020B0604020202020204" pitchFamily="34" charset="0"/>
              </a:rPr>
              <a:t>odredivu</a:t>
            </a:r>
            <a:r>
              <a:rPr lang="hr-HR" sz="1850" dirty="0">
                <a:latin typeface="Arial" panose="020B0604020202020204" pitchFamily="34" charset="0"/>
                <a:cs typeface="Arial" panose="020B0604020202020204" pitchFamily="34" charset="0"/>
              </a:rPr>
              <a:t> cjelinu</a:t>
            </a:r>
            <a:endParaRPr lang="hr-HR" sz="185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hr-HR" sz="2000" dirty="0">
              <a:latin typeface="Arial" panose="020B0604020202020204" pitchFamily="34" charset="0"/>
              <a:cs typeface="Arial" panose="020B0604020202020204" pitchFamily="34" charset="0"/>
            </a:endParaRPr>
          </a:p>
        </p:txBody>
      </p:sp>
      <p:sp>
        <p:nvSpPr>
          <p:cNvPr id="4" name="object 2"/>
          <p:cNvSpPr/>
          <p:nvPr/>
        </p:nvSpPr>
        <p:spPr>
          <a:xfrm>
            <a:off x="285749" y="129540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97209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dirty="0"/>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dirty="0"/>
          </a:p>
        </p:txBody>
      </p:sp>
      <p:sp>
        <p:nvSpPr>
          <p:cNvPr id="4" name="object 4"/>
          <p:cNvSpPr txBox="1"/>
          <p:nvPr/>
        </p:nvSpPr>
        <p:spPr>
          <a:xfrm>
            <a:off x="1108354" y="1971294"/>
            <a:ext cx="7524750" cy="635635"/>
          </a:xfrm>
          <a:prstGeom prst="rect">
            <a:avLst/>
          </a:prstGeom>
        </p:spPr>
        <p:txBody>
          <a:bodyPr vert="horz" wrap="square" lIns="0" tIns="13335" rIns="0" bIns="0" rtlCol="0">
            <a:spAutoFit/>
          </a:bodyPr>
          <a:lstStyle/>
          <a:p>
            <a:pPr marL="469265" marR="5080" indent="-457200">
              <a:lnSpc>
                <a:spcPct val="100000"/>
              </a:lnSpc>
              <a:spcBef>
                <a:spcPts val="105"/>
              </a:spcBef>
              <a:tabLst>
                <a:tab pos="469265" algn="l"/>
              </a:tabLst>
            </a:pPr>
            <a:r>
              <a:rPr sz="2000" b="1" dirty="0">
                <a:latin typeface="Calibri"/>
                <a:cs typeface="Calibri"/>
              </a:rPr>
              <a:t>1.	</a:t>
            </a:r>
            <a:r>
              <a:rPr sz="2000" b="1" spc="-5" dirty="0">
                <a:latin typeface="Calibri"/>
                <a:cs typeface="Calibri"/>
              </a:rPr>
              <a:t>Pojam</a:t>
            </a:r>
            <a:r>
              <a:rPr sz="2000" b="1" spc="300" dirty="0">
                <a:latin typeface="Calibri"/>
                <a:cs typeface="Calibri"/>
              </a:rPr>
              <a:t> </a:t>
            </a:r>
            <a:r>
              <a:rPr sz="2000" b="1" dirty="0">
                <a:latin typeface="Calibri"/>
                <a:cs typeface="Calibri"/>
              </a:rPr>
              <a:t>i</a:t>
            </a:r>
            <a:r>
              <a:rPr sz="2000" b="1" spc="300" dirty="0">
                <a:latin typeface="Calibri"/>
                <a:cs typeface="Calibri"/>
              </a:rPr>
              <a:t> </a:t>
            </a:r>
            <a:r>
              <a:rPr sz="2000" b="1" dirty="0">
                <a:latin typeface="Calibri"/>
                <a:cs typeface="Calibri"/>
              </a:rPr>
              <a:t>najčešće</a:t>
            </a:r>
            <a:r>
              <a:rPr sz="2000" b="1" spc="305" dirty="0">
                <a:latin typeface="Calibri"/>
                <a:cs typeface="Calibri"/>
              </a:rPr>
              <a:t> </a:t>
            </a:r>
            <a:r>
              <a:rPr sz="2000" b="1" spc="-15" dirty="0">
                <a:latin typeface="Calibri"/>
                <a:cs typeface="Calibri"/>
              </a:rPr>
              <a:t>vrste</a:t>
            </a:r>
            <a:r>
              <a:rPr sz="2000" b="1" spc="305" dirty="0">
                <a:latin typeface="Calibri"/>
                <a:cs typeface="Calibri"/>
              </a:rPr>
              <a:t> </a:t>
            </a:r>
            <a:r>
              <a:rPr sz="2000" b="1" spc="-10" dirty="0">
                <a:latin typeface="Calibri"/>
                <a:cs typeface="Calibri"/>
              </a:rPr>
              <a:t>nepravilnosti,</a:t>
            </a:r>
            <a:r>
              <a:rPr sz="2000" b="1" spc="305" dirty="0">
                <a:latin typeface="Calibri"/>
                <a:cs typeface="Calibri"/>
              </a:rPr>
              <a:t> </a:t>
            </a:r>
            <a:r>
              <a:rPr sz="2000" b="1" spc="-10" dirty="0">
                <a:latin typeface="Calibri"/>
                <a:cs typeface="Calibri"/>
              </a:rPr>
              <a:t>mjere</a:t>
            </a:r>
            <a:r>
              <a:rPr sz="2000" b="1" spc="310" dirty="0">
                <a:latin typeface="Calibri"/>
                <a:cs typeface="Calibri"/>
              </a:rPr>
              <a:t> </a:t>
            </a:r>
            <a:r>
              <a:rPr sz="2000" b="1" spc="-5" dirty="0">
                <a:latin typeface="Calibri"/>
                <a:cs typeface="Calibri"/>
              </a:rPr>
              <a:t>primjenjive</a:t>
            </a:r>
            <a:r>
              <a:rPr sz="2000" b="1" spc="300" dirty="0">
                <a:latin typeface="Calibri"/>
                <a:cs typeface="Calibri"/>
              </a:rPr>
              <a:t> </a:t>
            </a:r>
            <a:r>
              <a:rPr sz="2000" b="1" dirty="0">
                <a:latin typeface="Calibri"/>
                <a:cs typeface="Calibri"/>
              </a:rPr>
              <a:t>u</a:t>
            </a:r>
            <a:r>
              <a:rPr sz="2000" b="1" spc="315" dirty="0">
                <a:latin typeface="Calibri"/>
                <a:cs typeface="Calibri"/>
              </a:rPr>
              <a:t> </a:t>
            </a:r>
            <a:r>
              <a:rPr sz="2000" b="1" spc="-5" dirty="0">
                <a:latin typeface="Calibri"/>
                <a:cs typeface="Calibri"/>
              </a:rPr>
              <a:t>slučaju </a:t>
            </a:r>
            <a:r>
              <a:rPr sz="2000" b="1" spc="-440" dirty="0">
                <a:latin typeface="Calibri"/>
                <a:cs typeface="Calibri"/>
              </a:rPr>
              <a:t> </a:t>
            </a:r>
            <a:r>
              <a:rPr sz="2000" b="1" spc="-5" dirty="0">
                <a:latin typeface="Calibri"/>
                <a:cs typeface="Calibri"/>
              </a:rPr>
              <a:t>utvrđivanja</a:t>
            </a:r>
            <a:r>
              <a:rPr sz="2000" b="1" spc="-35" dirty="0">
                <a:latin typeface="Calibri"/>
                <a:cs typeface="Calibri"/>
              </a:rPr>
              <a:t> </a:t>
            </a:r>
            <a:r>
              <a:rPr sz="2000" b="1" spc="-10" dirty="0">
                <a:latin typeface="Calibri"/>
                <a:cs typeface="Calibri"/>
              </a:rPr>
              <a:t>nepravilnosti</a:t>
            </a:r>
            <a:endParaRPr sz="2000" dirty="0">
              <a:latin typeface="Calibri"/>
              <a:cs typeface="Calibri"/>
            </a:endParaRPr>
          </a:p>
        </p:txBody>
      </p:sp>
      <p:sp>
        <p:nvSpPr>
          <p:cNvPr id="5" name="object 5"/>
          <p:cNvSpPr txBox="1"/>
          <p:nvPr/>
        </p:nvSpPr>
        <p:spPr>
          <a:xfrm>
            <a:off x="1108354" y="3739388"/>
            <a:ext cx="2084705" cy="330835"/>
          </a:xfrm>
          <a:prstGeom prst="rect">
            <a:avLst/>
          </a:prstGeom>
        </p:spPr>
        <p:txBody>
          <a:bodyPr vert="horz" wrap="square" lIns="0" tIns="12700" rIns="0" bIns="0" rtlCol="0">
            <a:spAutoFit/>
          </a:bodyPr>
          <a:lstStyle/>
          <a:p>
            <a:pPr marL="12700">
              <a:lnSpc>
                <a:spcPct val="100000"/>
              </a:lnSpc>
              <a:spcBef>
                <a:spcPts val="100"/>
              </a:spcBef>
              <a:tabLst>
                <a:tab pos="469265" algn="l"/>
                <a:tab pos="1555115" algn="l"/>
              </a:tabLst>
            </a:pPr>
            <a:r>
              <a:rPr sz="2000" b="1" dirty="0">
                <a:latin typeface="Calibri"/>
                <a:cs typeface="Calibri"/>
              </a:rPr>
              <a:t>2.	</a:t>
            </a:r>
            <a:r>
              <a:rPr sz="2000" b="1" spc="-5" dirty="0">
                <a:latin typeface="Calibri"/>
                <a:cs typeface="Calibri"/>
              </a:rPr>
              <a:t>Najčešće	</a:t>
            </a:r>
            <a:r>
              <a:rPr sz="2000" b="1" spc="-25" dirty="0">
                <a:latin typeface="Calibri"/>
                <a:cs typeface="Calibri"/>
              </a:rPr>
              <a:t>vrste</a:t>
            </a:r>
            <a:endParaRPr sz="2000" dirty="0">
              <a:latin typeface="Calibri"/>
              <a:cs typeface="Calibri"/>
            </a:endParaRPr>
          </a:p>
        </p:txBody>
      </p:sp>
      <p:sp>
        <p:nvSpPr>
          <p:cNvPr id="6" name="object 6"/>
          <p:cNvSpPr txBox="1"/>
          <p:nvPr/>
        </p:nvSpPr>
        <p:spPr>
          <a:xfrm>
            <a:off x="3323082" y="3739388"/>
            <a:ext cx="5309235" cy="330835"/>
          </a:xfrm>
          <a:prstGeom prst="rect">
            <a:avLst/>
          </a:prstGeom>
        </p:spPr>
        <p:txBody>
          <a:bodyPr vert="horz" wrap="square" lIns="0" tIns="12700" rIns="0" bIns="0" rtlCol="0">
            <a:spAutoFit/>
          </a:bodyPr>
          <a:lstStyle/>
          <a:p>
            <a:pPr marL="12700">
              <a:lnSpc>
                <a:spcPct val="100000"/>
              </a:lnSpc>
              <a:spcBef>
                <a:spcPts val="100"/>
              </a:spcBef>
              <a:tabLst>
                <a:tab pos="1541145" algn="l"/>
                <a:tab pos="2428240" algn="l"/>
                <a:tab pos="2821305" algn="l"/>
                <a:tab pos="4193540" algn="l"/>
              </a:tabLst>
            </a:pPr>
            <a:r>
              <a:rPr sz="2000" b="1" spc="-10" dirty="0">
                <a:latin typeface="Calibri"/>
                <a:cs typeface="Calibri"/>
              </a:rPr>
              <a:t>nepravilnosti	vezane	</a:t>
            </a:r>
            <a:r>
              <a:rPr sz="2000" b="1" dirty="0">
                <a:latin typeface="Calibri"/>
                <a:cs typeface="Calibri"/>
              </a:rPr>
              <a:t>uz	</a:t>
            </a:r>
            <a:r>
              <a:rPr sz="2000" b="1" spc="-5" dirty="0">
                <a:latin typeface="Calibri"/>
                <a:cs typeface="Calibri"/>
              </a:rPr>
              <a:t>provođenje	</a:t>
            </a:r>
            <a:r>
              <a:rPr sz="2000" b="1" spc="-10" dirty="0">
                <a:latin typeface="Calibri"/>
                <a:cs typeface="Calibri"/>
              </a:rPr>
              <a:t>postupaka</a:t>
            </a:r>
            <a:endParaRPr sz="2000" dirty="0">
              <a:latin typeface="Calibri"/>
              <a:cs typeface="Calibri"/>
            </a:endParaRPr>
          </a:p>
        </p:txBody>
      </p:sp>
      <p:sp>
        <p:nvSpPr>
          <p:cNvPr id="7" name="object 7"/>
          <p:cNvSpPr txBox="1"/>
          <p:nvPr/>
        </p:nvSpPr>
        <p:spPr>
          <a:xfrm>
            <a:off x="1565528" y="4044188"/>
            <a:ext cx="4347845" cy="330835"/>
          </a:xfrm>
          <a:prstGeom prst="rect">
            <a:avLst/>
          </a:prstGeom>
        </p:spPr>
        <p:txBody>
          <a:bodyPr vert="horz" wrap="square" lIns="0" tIns="12700" rIns="0" bIns="0" rtlCol="0">
            <a:spAutoFit/>
          </a:bodyPr>
          <a:lstStyle/>
          <a:p>
            <a:pPr marL="12700">
              <a:lnSpc>
                <a:spcPct val="100000"/>
              </a:lnSpc>
              <a:spcBef>
                <a:spcPts val="100"/>
              </a:spcBef>
            </a:pPr>
            <a:r>
              <a:rPr sz="2000" b="1" spc="-10" dirty="0">
                <a:latin typeface="Calibri"/>
                <a:cs typeface="Calibri"/>
              </a:rPr>
              <a:t>nabave</a:t>
            </a:r>
            <a:r>
              <a:rPr sz="2000" b="1" spc="10" dirty="0">
                <a:latin typeface="Calibri"/>
                <a:cs typeface="Calibri"/>
              </a:rPr>
              <a:t> </a:t>
            </a:r>
            <a:r>
              <a:rPr sz="2000" b="1" dirty="0">
                <a:latin typeface="Calibri"/>
                <a:cs typeface="Calibri"/>
              </a:rPr>
              <a:t>i </a:t>
            </a:r>
            <a:r>
              <a:rPr sz="2000" b="1" spc="-5" dirty="0">
                <a:latin typeface="Calibri"/>
                <a:cs typeface="Calibri"/>
              </a:rPr>
              <a:t>primjenjive </a:t>
            </a:r>
            <a:r>
              <a:rPr sz="2000" b="1" spc="-10" dirty="0">
                <a:latin typeface="Calibri"/>
                <a:cs typeface="Calibri"/>
              </a:rPr>
              <a:t>financijske</a:t>
            </a:r>
            <a:r>
              <a:rPr sz="2000" b="1" spc="-5" dirty="0">
                <a:latin typeface="Calibri"/>
                <a:cs typeface="Calibri"/>
              </a:rPr>
              <a:t> </a:t>
            </a:r>
            <a:r>
              <a:rPr sz="2000" b="1" spc="-20" dirty="0">
                <a:latin typeface="Calibri"/>
                <a:cs typeface="Calibri"/>
              </a:rPr>
              <a:t>korekcije</a:t>
            </a:r>
            <a:endParaRPr sz="2000" dirty="0">
              <a:latin typeface="Calibri"/>
              <a:cs typeface="Calibri"/>
            </a:endParaRPr>
          </a:p>
        </p:txBody>
      </p:sp>
      <p:sp>
        <p:nvSpPr>
          <p:cNvPr id="8" name="object 8"/>
          <p:cNvSpPr txBox="1">
            <a:spLocks noGrp="1"/>
          </p:cNvSpPr>
          <p:nvPr>
            <p:ph type="title"/>
          </p:nvPr>
        </p:nvSpPr>
        <p:spPr>
          <a:xfrm>
            <a:off x="3571747" y="184530"/>
            <a:ext cx="1652270" cy="574040"/>
          </a:xfrm>
          <a:prstGeom prst="rect">
            <a:avLst/>
          </a:prstGeom>
        </p:spPr>
        <p:txBody>
          <a:bodyPr vert="horz" wrap="square" lIns="0" tIns="12700" rIns="0" bIns="0" rtlCol="0">
            <a:spAutoFit/>
          </a:bodyPr>
          <a:lstStyle/>
          <a:p>
            <a:pPr marL="12700">
              <a:lnSpc>
                <a:spcPct val="100000"/>
              </a:lnSpc>
              <a:spcBef>
                <a:spcPts val="100"/>
              </a:spcBef>
            </a:pPr>
            <a:r>
              <a:rPr dirty="0">
                <a:solidFill>
                  <a:srgbClr val="001F5F"/>
                </a:solidFill>
              </a:rPr>
              <a:t>Sadržaj</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6939"/>
            <a:ext cx="8153400" cy="672261"/>
          </a:xfrm>
        </p:spPr>
        <p:txBody>
          <a:bodyPr/>
          <a:lstStyle/>
          <a:p>
            <a:pPr algn="ctr"/>
            <a:r>
              <a:rPr lang="hr-HR" sz="3200" kern="1200" dirty="0" smtClean="0">
                <a:solidFill>
                  <a:srgbClr val="002060"/>
                </a:solidFill>
                <a:latin typeface="Arial" panose="020B0604020202020204" pitchFamily="34" charset="0"/>
                <a:ea typeface="+mn-ea"/>
                <a:cs typeface="Arial" panose="020B0604020202020204" pitchFamily="34" charset="0"/>
              </a:rPr>
              <a:t>Restriktivni kriteriji</a:t>
            </a:r>
            <a:r>
              <a:rPr lang="hr-HR" dirty="0"/>
              <a:t/>
            </a:r>
            <a:br>
              <a:rPr lang="hr-HR" dirty="0"/>
            </a:br>
            <a:endParaRPr lang="hr-HR" dirty="0"/>
          </a:p>
        </p:txBody>
      </p:sp>
      <p:sp>
        <p:nvSpPr>
          <p:cNvPr id="3" name="Text Placeholder 2"/>
          <p:cNvSpPr>
            <a:spLocks noGrp="1"/>
          </p:cNvSpPr>
          <p:nvPr>
            <p:ph type="body" idx="1"/>
          </p:nvPr>
        </p:nvSpPr>
        <p:spPr>
          <a:xfrm>
            <a:off x="450850" y="1752600"/>
            <a:ext cx="8094980" cy="2492990"/>
          </a:xfrm>
        </p:spPr>
        <p:txBody>
          <a:bodyPr/>
          <a:lstStyle/>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određena korekcija od </a:t>
            </a:r>
            <a:r>
              <a:rPr lang="hr-HR" dirty="0" smtClean="0">
                <a:latin typeface="Arial" panose="020B0604020202020204" pitchFamily="34" charset="0"/>
                <a:cs typeface="Arial" panose="020B0604020202020204" pitchFamily="34" charset="0"/>
              </a:rPr>
              <a:t>25% </a:t>
            </a:r>
            <a:r>
              <a:rPr lang="hr-HR" dirty="0">
                <a:latin typeface="Arial" panose="020B0604020202020204" pitchFamily="34" charset="0"/>
                <a:cs typeface="Arial" panose="020B0604020202020204" pitchFamily="34" charset="0"/>
              </a:rPr>
              <a:t>s mogućnošću umanjenja na </a:t>
            </a:r>
            <a:r>
              <a:rPr lang="hr-HR" dirty="0" smtClean="0">
                <a:latin typeface="Arial" panose="020B0604020202020204" pitchFamily="34" charset="0"/>
                <a:cs typeface="Arial" panose="020B0604020202020204" pitchFamily="34" charset="0"/>
              </a:rPr>
              <a:t>10 ili 5% ovisno o olakotnim okolnostima (npr. broj ponuda, broj pristiglih upita)</a:t>
            </a:r>
          </a:p>
          <a:p>
            <a:pPr algn="just"/>
            <a:endParaRPr lang="hr-HR"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Primjeri</a:t>
            </a:r>
            <a:endParaRPr lang="hr-H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tehničke </a:t>
            </a:r>
            <a:r>
              <a:rPr lang="hr-HR" dirty="0">
                <a:latin typeface="Arial" panose="020B0604020202020204" pitchFamily="34" charset="0"/>
                <a:cs typeface="Arial" panose="020B0604020202020204" pitchFamily="34" charset="0"/>
              </a:rPr>
              <a:t>specifikacije s ograničavajućim </a:t>
            </a:r>
            <a:r>
              <a:rPr lang="hr-HR" dirty="0" smtClean="0">
                <a:latin typeface="Arial" panose="020B0604020202020204" pitchFamily="34" charset="0"/>
                <a:cs typeface="Arial" panose="020B0604020202020204" pitchFamily="34" charset="0"/>
              </a:rPr>
              <a:t>učinkom (opis primjera u nastavku</a:t>
            </a:r>
            <a:r>
              <a:rPr lang="hr-HR" dirty="0" smtClean="0">
                <a:latin typeface="Arial" panose="020B0604020202020204" pitchFamily="34" charset="0"/>
                <a:cs typeface="Arial" panose="020B0604020202020204" pitchFamily="34" charset="0"/>
              </a:rPr>
              <a:t>)</a:t>
            </a:r>
            <a:endParaRPr lang="hr-H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kriterij </a:t>
            </a:r>
            <a:r>
              <a:rPr lang="hr-HR" dirty="0">
                <a:latin typeface="Arial" panose="020B0604020202020204" pitchFamily="34" charset="0"/>
                <a:cs typeface="Arial" panose="020B0604020202020204" pitchFamily="34" charset="0"/>
              </a:rPr>
              <a:t>ekonomski najpovoljnije ponude nije povezan s predmetom </a:t>
            </a:r>
            <a:r>
              <a:rPr lang="hr-HR" dirty="0" smtClean="0">
                <a:latin typeface="Arial" panose="020B0604020202020204" pitchFamily="34" charset="0"/>
                <a:cs typeface="Arial" panose="020B0604020202020204" pitchFamily="34" charset="0"/>
              </a:rPr>
              <a:t>nabave</a:t>
            </a:r>
            <a:r>
              <a:rPr lang="hr-HR" dirty="0">
                <a:latin typeface="Arial" panose="020B0604020202020204" pitchFamily="34" charset="0"/>
                <a:cs typeface="Arial" panose="020B0604020202020204" pitchFamily="34" charset="0"/>
              </a:rPr>
              <a:t> (opis primjera u nastavku</a:t>
            </a:r>
            <a:r>
              <a:rPr lang="hr-HR" dirty="0" smtClean="0">
                <a:latin typeface="Arial" panose="020B0604020202020204" pitchFamily="34" charset="0"/>
                <a:cs typeface="Arial" panose="020B0604020202020204" pitchFamily="34" charset="0"/>
              </a:rPr>
              <a:t>)</a:t>
            </a:r>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ostale </a:t>
            </a:r>
            <a:r>
              <a:rPr lang="hr-HR" dirty="0">
                <a:latin typeface="Arial" panose="020B0604020202020204" pitchFamily="34" charset="0"/>
                <a:cs typeface="Arial" panose="020B0604020202020204" pitchFamily="34" charset="0"/>
              </a:rPr>
              <a:t>odredbe dokumentacije koje se mogu smatrati </a:t>
            </a:r>
            <a:r>
              <a:rPr lang="hr-HR" dirty="0" smtClean="0">
                <a:latin typeface="Arial" panose="020B0604020202020204" pitchFamily="34" charset="0"/>
                <a:cs typeface="Arial" panose="020B0604020202020204" pitchFamily="34" charset="0"/>
              </a:rPr>
              <a:t>restriktivnima (primjeri u nastavku)</a:t>
            </a:r>
            <a:endParaRPr lang="hr-HR" dirty="0">
              <a:latin typeface="Arial" panose="020B0604020202020204" pitchFamily="34" charset="0"/>
              <a:cs typeface="Arial" panose="020B0604020202020204" pitchFamily="34" charset="0"/>
            </a:endParaRPr>
          </a:p>
        </p:txBody>
      </p:sp>
      <p:sp>
        <p:nvSpPr>
          <p:cNvPr id="4" name="object 2"/>
          <p:cNvSpPr/>
          <p:nvPr/>
        </p:nvSpPr>
        <p:spPr>
          <a:xfrm>
            <a:off x="400050" y="1541808"/>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437191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46939"/>
            <a:ext cx="8153400" cy="1538883"/>
          </a:xfrm>
        </p:spPr>
        <p:txBody>
          <a:bodyPr/>
          <a:lstStyle/>
          <a:p>
            <a:pPr algn="ctr"/>
            <a:r>
              <a:rPr lang="hr-HR" sz="3200" kern="1200" dirty="0">
                <a:solidFill>
                  <a:srgbClr val="002060"/>
                </a:solidFill>
                <a:latin typeface="Arial" panose="020B0604020202020204" pitchFamily="34" charset="0"/>
                <a:ea typeface="+mn-ea"/>
                <a:cs typeface="Arial" panose="020B0604020202020204" pitchFamily="34" charset="0"/>
              </a:rPr>
              <a:t>Tehničke specifikacije s ograničavajućim učinkom</a:t>
            </a:r>
            <a:r>
              <a:rPr lang="hr-HR" dirty="0"/>
              <a:t/>
            </a:r>
            <a:br>
              <a:rPr lang="hr-HR" dirty="0"/>
            </a:br>
            <a:endParaRPr lang="hr-HR" dirty="0"/>
          </a:p>
        </p:txBody>
      </p:sp>
      <p:sp>
        <p:nvSpPr>
          <p:cNvPr id="3" name="Text Placeholder 2"/>
          <p:cNvSpPr>
            <a:spLocks noGrp="1"/>
          </p:cNvSpPr>
          <p:nvPr>
            <p:ph type="body" idx="1"/>
          </p:nvPr>
        </p:nvSpPr>
        <p:spPr>
          <a:xfrm>
            <a:off x="450850" y="1752600"/>
            <a:ext cx="8094980" cy="4431983"/>
          </a:xfrm>
        </p:spPr>
        <p:txBody>
          <a:bodyPr/>
          <a:lstStyle/>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hr-HR" dirty="0" smtClean="0">
                <a:solidFill>
                  <a:prstClr val="black"/>
                </a:solidFill>
                <a:latin typeface="Arial" panose="020B0604020202020204" pitchFamily="34" charset="0"/>
                <a:cs typeface="Arial" panose="020B0604020202020204" pitchFamily="34" charset="0"/>
              </a:rPr>
              <a:t>tehničke specifikacije sastavljene </a:t>
            </a:r>
            <a:r>
              <a:rPr lang="hr-HR" dirty="0">
                <a:solidFill>
                  <a:prstClr val="black"/>
                </a:solidFill>
                <a:latin typeface="Arial" panose="020B0604020202020204" pitchFamily="34" charset="0"/>
                <a:cs typeface="Arial" panose="020B0604020202020204" pitchFamily="34" charset="0"/>
              </a:rPr>
              <a:t>na način da je propisane uvjete u mogućnosti zadovoljiti samo jedan ponuditelj na tržištu, odnosno njihova kombinacija isključuje sve ostale proizvode na tržištu osim onog (jednog) proizvoda koji je </a:t>
            </a:r>
            <a:r>
              <a:rPr lang="hr-HR" dirty="0" smtClean="0">
                <a:solidFill>
                  <a:prstClr val="black"/>
                </a:solidFill>
                <a:latin typeface="Arial" panose="020B0604020202020204" pitchFamily="34" charset="0"/>
                <a:cs typeface="Arial" panose="020B0604020202020204" pitchFamily="34" charset="0"/>
              </a:rPr>
              <a:t>ponuđen</a:t>
            </a:r>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n</a:t>
            </a:r>
            <a:r>
              <a:rPr lang="hr-HR" dirty="0" smtClean="0">
                <a:latin typeface="Arial" panose="020B0604020202020204" pitchFamily="34" charset="0"/>
                <a:cs typeface="Arial" panose="020B0604020202020204" pitchFamily="34" charset="0"/>
              </a:rPr>
              <a:t>aime, člankom </a:t>
            </a:r>
            <a:r>
              <a:rPr lang="hr-HR" dirty="0">
                <a:latin typeface="Arial" panose="020B0604020202020204" pitchFamily="34" charset="0"/>
                <a:cs typeface="Arial" panose="020B0604020202020204" pitchFamily="34" charset="0"/>
              </a:rPr>
              <a:t>205. st. 1. ZJN-a propisano je da se predmet nabave mora opisati na jasan, nedvojben, potpun i neutralan način koji osigurava usporedivost ponuda u pogledu uvjeta i zahtjeva koje je javni naručitelj </a:t>
            </a:r>
            <a:r>
              <a:rPr lang="hr-HR" dirty="0" smtClean="0">
                <a:latin typeface="Arial" panose="020B0604020202020204" pitchFamily="34" charset="0"/>
                <a:cs typeface="Arial" panose="020B0604020202020204" pitchFamily="34" charset="0"/>
              </a:rPr>
              <a:t>postavio, dok je stavkom </a:t>
            </a:r>
            <a:r>
              <a:rPr lang="hr-HR" dirty="0">
                <a:latin typeface="Arial" panose="020B0604020202020204" pitchFamily="34" charset="0"/>
                <a:cs typeface="Arial" panose="020B0604020202020204" pitchFamily="34" charset="0"/>
              </a:rPr>
              <a:t>2. istog članka propisano </a:t>
            </a:r>
            <a:r>
              <a:rPr lang="hr-HR" dirty="0" smtClean="0">
                <a:latin typeface="Arial" panose="020B0604020202020204" pitchFamily="34" charset="0"/>
                <a:cs typeface="Arial" panose="020B0604020202020204" pitchFamily="34" charset="0"/>
              </a:rPr>
              <a:t>da </a:t>
            </a:r>
            <a:r>
              <a:rPr lang="hr-HR" dirty="0">
                <a:latin typeface="Arial" panose="020B0604020202020204" pitchFamily="34" charset="0"/>
                <a:cs typeface="Arial" panose="020B0604020202020204" pitchFamily="34" charset="0"/>
              </a:rPr>
              <a:t>opis predmeta nabave ne smije pogodovati određenom gospodarskom </a:t>
            </a:r>
            <a:r>
              <a:rPr lang="hr-HR" dirty="0" smtClean="0">
                <a:latin typeface="Arial" panose="020B0604020202020204" pitchFamily="34" charset="0"/>
                <a:cs typeface="Arial" panose="020B0604020202020204" pitchFamily="34" charset="0"/>
              </a:rPr>
              <a:t>subjektu </a:t>
            </a:r>
            <a:endParaRPr lang="hr-H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sukladno </a:t>
            </a:r>
            <a:r>
              <a:rPr lang="hr-HR" dirty="0">
                <a:latin typeface="Arial" panose="020B0604020202020204" pitchFamily="34" charset="0"/>
                <a:cs typeface="Arial" panose="020B0604020202020204" pitchFamily="34" charset="0"/>
              </a:rPr>
              <a:t>članku 210. st. 1. ZJN-a, tehničke specifikacije ne smiju upućivati na određenu marku ili izvor, ili određeni proces s obilježjima proizvoda ili usluga koje pruža određeni gospodarski subjekt, ili na zaštitne znakove, patentne, tipove ili određeno podrijetlo ili proizvodnju ako bi to imalo učinak pogodovanja ili isključenja određenih gospodarskih subjekata ili određenih proizvoda, osim ako je to opravdano predmetom </a:t>
            </a:r>
            <a:r>
              <a:rPr lang="hr-HR" dirty="0" smtClean="0">
                <a:latin typeface="Arial" panose="020B0604020202020204" pitchFamily="34" charset="0"/>
                <a:cs typeface="Arial" panose="020B0604020202020204" pitchFamily="34" charset="0"/>
              </a:rPr>
              <a:t>nabave </a:t>
            </a:r>
          </a:p>
          <a:p>
            <a:pPr marL="285750" indent="-285750">
              <a:buFont typeface="Arial" panose="020B0604020202020204" pitchFamily="34" charset="0"/>
              <a:buChar char="•"/>
            </a:pPr>
            <a:endParaRPr lang="hr-HR" dirty="0">
              <a:latin typeface="Arial" panose="020B0604020202020204" pitchFamily="34" charset="0"/>
              <a:cs typeface="Arial" panose="020B0604020202020204" pitchFamily="34" charset="0"/>
            </a:endParaRPr>
          </a:p>
        </p:txBody>
      </p:sp>
      <p:sp>
        <p:nvSpPr>
          <p:cNvPr id="4" name="object 2"/>
          <p:cNvSpPr/>
          <p:nvPr/>
        </p:nvSpPr>
        <p:spPr>
          <a:xfrm>
            <a:off x="400050" y="1541808"/>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5"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227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81" y="149289"/>
            <a:ext cx="8572500" cy="1281862"/>
          </a:xfrm>
        </p:spPr>
        <p:txBody>
          <a:bodyPr/>
          <a:lstStyle/>
          <a:p>
            <a:pPr algn="ctr"/>
            <a:r>
              <a:rPr lang="hr-HR" kern="1200" dirty="0">
                <a:solidFill>
                  <a:srgbClr val="002060"/>
                </a:solidFill>
                <a:latin typeface="Arial" panose="020B0604020202020204" pitchFamily="34" charset="0"/>
                <a:ea typeface="+mn-ea"/>
                <a:cs typeface="Arial" panose="020B0604020202020204" pitchFamily="34" charset="0"/>
              </a:rPr>
              <a:t>Tehničke specifikacije s ograničavajućim učinkom</a:t>
            </a:r>
            <a:r>
              <a:rPr lang="hr-HR" kern="1200" dirty="0" smtClean="0">
                <a:solidFill>
                  <a:srgbClr val="002060"/>
                </a:solidFill>
                <a:latin typeface="Arial" panose="020B0604020202020204" pitchFamily="34" charset="0"/>
                <a:ea typeface="+mn-ea"/>
                <a:cs typeface="Arial" panose="020B0604020202020204" pitchFamily="34" charset="0"/>
              </a:rPr>
              <a:t/>
            </a:r>
            <a:br>
              <a:rPr lang="hr-HR" kern="1200" dirty="0" smtClean="0">
                <a:solidFill>
                  <a:srgbClr val="002060"/>
                </a:solidFill>
                <a:latin typeface="Arial" panose="020B0604020202020204" pitchFamily="34" charset="0"/>
                <a:ea typeface="+mn-ea"/>
                <a:cs typeface="Arial" panose="020B0604020202020204" pitchFamily="34" charset="0"/>
              </a:rPr>
            </a:br>
            <a:r>
              <a:rPr lang="hr-HR" dirty="0" smtClean="0"/>
              <a:t> </a:t>
            </a:r>
            <a:endParaRPr lang="hr-HR" kern="1200" dirty="0">
              <a:solidFill>
                <a:srgbClr val="002060"/>
              </a:solidFill>
              <a:effectLst>
                <a:outerShdw blurRad="38100" dist="38100" dir="2700000" algn="tl">
                  <a:srgbClr val="C0C0C0"/>
                </a:outerShdw>
              </a:effectLst>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idx="1"/>
          </p:nvPr>
        </p:nvSpPr>
        <p:spPr>
          <a:xfrm>
            <a:off x="645341" y="1752600"/>
            <a:ext cx="8094980" cy="4431983"/>
          </a:xfrm>
        </p:spPr>
        <p:txBody>
          <a:bodyPr/>
          <a:lstStyle/>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Troškovnikom su detaljno propisane tehničke </a:t>
            </a:r>
            <a:r>
              <a:rPr lang="hr-HR" dirty="0">
                <a:latin typeface="Arial" panose="020B0604020202020204" pitchFamily="34" charset="0"/>
                <a:cs typeface="Arial" panose="020B0604020202020204" pitchFamily="34" charset="0"/>
              </a:rPr>
              <a:t>specifikacije </a:t>
            </a:r>
            <a:r>
              <a:rPr lang="hr-HR" dirty="0" smtClean="0">
                <a:latin typeface="Arial" panose="020B0604020202020204" pitchFamily="34" charset="0"/>
                <a:cs typeface="Arial" panose="020B0604020202020204" pitchFamily="34" charset="0"/>
              </a:rPr>
              <a:t>u odnosu na nabavljani namještaj te je </a:t>
            </a:r>
            <a:r>
              <a:rPr lang="hr-HR" dirty="0">
                <a:latin typeface="Arial" panose="020B0604020202020204" pitchFamily="34" charset="0"/>
                <a:cs typeface="Arial" panose="020B0604020202020204" pitchFamily="34" charset="0"/>
              </a:rPr>
              <a:t>dodatno propisan i sam izgled na način da je ponuđeni proizvod trebao udovoljiti izgledu sa slika shema koje su se </a:t>
            </a:r>
            <a:r>
              <a:rPr lang="hr-HR" dirty="0" smtClean="0">
                <a:latin typeface="Arial" panose="020B0604020202020204" pitchFamily="34" charset="0"/>
                <a:cs typeface="Arial" panose="020B0604020202020204" pitchFamily="34" charset="0"/>
              </a:rPr>
              <a:t>nalazile u Projektu</a:t>
            </a: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s</a:t>
            </a:r>
            <a:r>
              <a:rPr lang="hr-HR" dirty="0" smtClean="0">
                <a:latin typeface="Arial" panose="020B0604020202020204" pitchFamily="34" charset="0"/>
                <a:cs typeface="Arial" panose="020B0604020202020204" pitchFamily="34" charset="0"/>
              </a:rPr>
              <a:t> obzirom da su tehničke specifikacije bile specifično propisane, traženom predmetu nabave mogao je udovoljiti samo jedan proizvod</a:t>
            </a:r>
          </a:p>
          <a:p>
            <a:pPr algn="just"/>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prilikom utvrđivanja visine financijske korekcije uzeto je u obzir da se propisane tehničke specifikacije, koje su pripremljene isključivo za jedan model jednog proizvođača na tržištu, odnose na pet stavki Troškovnika koje čine manjinu svih stavki predmetnog </a:t>
            </a:r>
            <a:r>
              <a:rPr lang="hr-HR" dirty="0" smtClean="0">
                <a:latin typeface="Arial" panose="020B0604020202020204" pitchFamily="34" charset="0"/>
                <a:cs typeface="Arial" panose="020B0604020202020204" pitchFamily="34" charset="0"/>
              </a:rPr>
              <a:t>troškovnika </a:t>
            </a: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a:p>
            <a:pPr algn="just"/>
            <a:endParaRPr lang="hr-H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p:txBody>
      </p:sp>
      <p:sp>
        <p:nvSpPr>
          <p:cNvPr id="4"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2"/>
          <p:cNvSpPr/>
          <p:nvPr/>
        </p:nvSpPr>
        <p:spPr>
          <a:xfrm>
            <a:off x="406581" y="1394412"/>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3541518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81" y="149289"/>
            <a:ext cx="8572500" cy="984885"/>
          </a:xfrm>
        </p:spPr>
        <p:txBody>
          <a:bodyPr/>
          <a:lstStyle/>
          <a:p>
            <a:pPr algn="ctr"/>
            <a:r>
              <a:rPr lang="hr-HR" sz="3200" kern="1200" dirty="0">
                <a:solidFill>
                  <a:srgbClr val="002060"/>
                </a:solidFill>
                <a:latin typeface="Arial" panose="020B0604020202020204" pitchFamily="34" charset="0"/>
                <a:ea typeface="+mn-ea"/>
                <a:cs typeface="Arial" panose="020B0604020202020204" pitchFamily="34" charset="0"/>
              </a:rPr>
              <a:t>Ostale odredbe dokumentacije koje se mogu smatrati restriktivnima</a:t>
            </a:r>
            <a:endParaRPr lang="hr-HR" kern="1200" dirty="0">
              <a:solidFill>
                <a:srgbClr val="002060"/>
              </a:solidFill>
              <a:effectLst>
                <a:outerShdw blurRad="38100" dist="38100" dir="2700000" algn="tl">
                  <a:srgbClr val="C0C0C0"/>
                </a:outerShdw>
              </a:effectLst>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idx="1"/>
          </p:nvPr>
        </p:nvSpPr>
        <p:spPr>
          <a:xfrm>
            <a:off x="524510" y="1398766"/>
            <a:ext cx="8094980" cy="4708981"/>
          </a:xfrm>
        </p:spPr>
        <p:txBody>
          <a:bodyPr/>
          <a:lstStyle/>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Prema članku 259. stavku 1. ZJN-a Javni naručitelj može odrediti uvjete tehničke i stručne sposobnosti kojima se osigurava da gospodarski subjekt ima potrebne ljudske i tehničke resurse te iskustvo potrebno za izvršenje ugovora o javnoj nabavi na odgovarajućoj razini kvalitete, a osobito zahtijevati da gospodarski subjekt ima dovoljnu razinu iskustva, što se dokazuje odgovarajućim referencijama iz prije izvršenih ugovora</a:t>
            </a:r>
          </a:p>
          <a:p>
            <a:pPr marL="285750" indent="-285750" algn="just">
              <a:buFont typeface="Arial" panose="020B0604020202020204" pitchFamily="34" charset="0"/>
              <a:buChar char="•"/>
            </a:pPr>
            <a:endParaRPr lang="hr-H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b="1" dirty="0" smtClean="0">
                <a:latin typeface="Arial" panose="020B0604020202020204" pitchFamily="34" charset="0"/>
                <a:cs typeface="Arial" panose="020B0604020202020204" pitchFamily="34" charset="0"/>
              </a:rPr>
              <a:t>Primjeri</a:t>
            </a:r>
            <a:endParaRPr lang="hr-HR" b="1" dirty="0">
              <a:latin typeface="Arial" panose="020B0604020202020204" pitchFamily="34" charset="0"/>
              <a:cs typeface="Arial" panose="020B0604020202020204" pitchFamily="34" charset="0"/>
            </a:endParaRPr>
          </a:p>
          <a:p>
            <a:pPr marL="800100" lvl="1" indent="-342900" algn="just">
              <a:buFont typeface="+mj-lt"/>
              <a:buAutoNum type="arabicPeriod"/>
            </a:pPr>
            <a:r>
              <a:rPr lang="hr-HR" dirty="0">
                <a:latin typeface="Arial" panose="020B0604020202020204" pitchFamily="34" charset="0"/>
                <a:cs typeface="Arial" panose="020B0604020202020204" pitchFamily="34" charset="0"/>
              </a:rPr>
              <a:t>propisani uvjet nije vezan uz predmet </a:t>
            </a:r>
            <a:r>
              <a:rPr lang="hr-HR" dirty="0" smtClean="0">
                <a:latin typeface="Arial" panose="020B0604020202020204" pitchFamily="34" charset="0"/>
                <a:cs typeface="Arial" panose="020B0604020202020204" pitchFamily="34" charset="0"/>
              </a:rPr>
              <a:t>nabave</a:t>
            </a:r>
            <a:endParaRPr lang="hr-HR" dirty="0">
              <a:latin typeface="Arial" panose="020B0604020202020204" pitchFamily="34" charset="0"/>
              <a:cs typeface="Arial" panose="020B0604020202020204" pitchFamily="34" charset="0"/>
            </a:endParaRPr>
          </a:p>
          <a:p>
            <a:pPr marL="800100" lvl="1" indent="-342900" algn="just">
              <a:buFont typeface="+mj-lt"/>
              <a:buAutoNum type="arabicPeriod"/>
            </a:pPr>
            <a:r>
              <a:rPr lang="hr-HR" dirty="0">
                <a:latin typeface="Arial" panose="020B0604020202020204" pitchFamily="34" charset="0"/>
                <a:cs typeface="Arial" panose="020B0604020202020204" pitchFamily="34" charset="0"/>
              </a:rPr>
              <a:t>suviše usko definiranje što se smatra sličnim predmetu </a:t>
            </a:r>
            <a:r>
              <a:rPr lang="hr-HR" dirty="0" smtClean="0">
                <a:latin typeface="Arial" panose="020B0604020202020204" pitchFamily="34" charset="0"/>
                <a:cs typeface="Arial" panose="020B0604020202020204" pitchFamily="34" charset="0"/>
              </a:rPr>
              <a:t>nabave</a:t>
            </a:r>
            <a:endParaRPr lang="hr-HR" dirty="0">
              <a:latin typeface="Arial" panose="020B0604020202020204" pitchFamily="34" charset="0"/>
              <a:cs typeface="Arial" panose="020B0604020202020204" pitchFamily="34" charset="0"/>
            </a:endParaRPr>
          </a:p>
          <a:p>
            <a:pPr marL="800100" lvl="1" indent="-342900" algn="just">
              <a:buFont typeface="+mj-lt"/>
              <a:buAutoNum type="arabicPeriod"/>
            </a:pPr>
            <a:r>
              <a:rPr lang="hr-HR" dirty="0">
                <a:latin typeface="Arial" panose="020B0604020202020204" pitchFamily="34" charset="0"/>
                <a:cs typeface="Arial" panose="020B0604020202020204" pitchFamily="34" charset="0"/>
              </a:rPr>
              <a:t>U svrhu dokazivanja uvjeta tehničke i stručne sposobnosti tražena je potvrda druge ugovorne strane za isporuku robe i pružene usluge umjesto samo popisa isporuka robe i pruženih usluga (suprotno čl. 268. stavku 1. ZJN-a koji dopušta traženje potvrde druge ugovorne strane samo za izvršene radove</a:t>
            </a:r>
            <a:r>
              <a:rPr lang="hr-HR" dirty="0" smtClean="0">
                <a:latin typeface="Arial" panose="020B0604020202020204" pitchFamily="34" charset="0"/>
                <a:cs typeface="Arial" panose="020B0604020202020204" pitchFamily="34" charset="0"/>
              </a:rPr>
              <a:t>)</a:t>
            </a:r>
            <a:endParaRPr lang="hr-H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p:txBody>
      </p:sp>
      <p:sp>
        <p:nvSpPr>
          <p:cNvPr id="4"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2"/>
          <p:cNvSpPr/>
          <p:nvPr/>
        </p:nvSpPr>
        <p:spPr>
          <a:xfrm>
            <a:off x="428352" y="129439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1076665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597084"/>
            <a:ext cx="8572500" cy="492443"/>
          </a:xfrm>
        </p:spPr>
        <p:txBody>
          <a:bodyPr/>
          <a:lstStyle/>
          <a:p>
            <a:pPr algn="ctr"/>
            <a:r>
              <a:rPr lang="hr-HR" sz="3200" kern="1200" dirty="0" smtClean="0">
                <a:solidFill>
                  <a:srgbClr val="002060"/>
                </a:solidFill>
                <a:latin typeface="Arial" panose="020B0604020202020204" pitchFamily="34" charset="0"/>
                <a:ea typeface="+mn-ea"/>
                <a:cs typeface="Arial" panose="020B0604020202020204" pitchFamily="34" charset="0"/>
              </a:rPr>
              <a:t>Nepoštivanje propisanih kriterija za odabir</a:t>
            </a:r>
            <a:endParaRPr lang="hr-HR" kern="1200" dirty="0">
              <a:solidFill>
                <a:srgbClr val="002060"/>
              </a:solidFill>
              <a:effectLst>
                <a:outerShdw blurRad="38100" dist="38100" dir="2700000" algn="tl">
                  <a:srgbClr val="C0C0C0"/>
                </a:outerShdw>
              </a:effectLst>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idx="1"/>
          </p:nvPr>
        </p:nvSpPr>
        <p:spPr>
          <a:xfrm>
            <a:off x="428352" y="1318339"/>
            <a:ext cx="8094980" cy="6124754"/>
          </a:xfrm>
        </p:spPr>
        <p:txBody>
          <a:bodyPr/>
          <a:lstStyle/>
          <a:p>
            <a:pPr marL="285750" indent="-285750" algn="just">
              <a:buFont typeface="Wingdings" panose="05000000000000000000" pitchFamily="2" charset="2"/>
              <a:buChar char="Ø"/>
            </a:pPr>
            <a:r>
              <a:rPr lang="hr-HR" sz="1600" dirty="0">
                <a:latin typeface="Arial" panose="020B0604020202020204" pitchFamily="34" charset="0"/>
                <a:cs typeface="Arial" panose="020B0604020202020204" pitchFamily="34" charset="0"/>
              </a:rPr>
              <a:t>o</a:t>
            </a:r>
            <a:r>
              <a:rPr lang="hr-HR" sz="1600" dirty="0" smtClean="0">
                <a:latin typeface="Arial" panose="020B0604020202020204" pitchFamily="34" charset="0"/>
                <a:cs typeface="Arial" panose="020B0604020202020204" pitchFamily="34" charset="0"/>
              </a:rPr>
              <a:t>dređena je stopa financijskog ispravka od 25% </a:t>
            </a:r>
          </a:p>
          <a:p>
            <a:pPr marL="285750" indent="-285750" algn="just">
              <a:buFont typeface="Wingdings" panose="05000000000000000000" pitchFamily="2" charset="2"/>
              <a:buChar char="Ø"/>
            </a:pPr>
            <a:endParaRPr lang="hr-H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r>
              <a:rPr lang="hr-HR" sz="16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Primjeri</a:t>
            </a:r>
            <a:endParaRPr lang="hr-HR" sz="1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sz="1600" dirty="0" smtClean="0">
                <a:latin typeface="Arial" panose="020B0604020202020204" pitchFamily="34" charset="0"/>
                <a:cs typeface="Arial" panose="020B0604020202020204" pitchFamily="34" charset="0"/>
              </a:rPr>
              <a:t>naručitelj </a:t>
            </a:r>
            <a:r>
              <a:rPr lang="hr-HR" sz="1600" dirty="0" smtClean="0">
                <a:latin typeface="Arial" panose="020B0604020202020204" pitchFamily="34" charset="0"/>
                <a:cs typeface="Arial" panose="020B0604020202020204" pitchFamily="34" charset="0"/>
              </a:rPr>
              <a:t>je propisao određene tehničke specifikacije medicinske opreme koju nabavlja, a zatim je odabrao ponudu ponuditelja </a:t>
            </a:r>
            <a:r>
              <a:rPr lang="hr-HR" sz="1600" dirty="0">
                <a:latin typeface="Arial" panose="020B0604020202020204" pitchFamily="34" charset="0"/>
                <a:cs typeface="Arial" panose="020B0604020202020204" pitchFamily="34" charset="0"/>
              </a:rPr>
              <a:t>koja ne ispunjava tražene tehničke </a:t>
            </a:r>
            <a:r>
              <a:rPr lang="hr-HR" sz="1600" dirty="0" smtClean="0">
                <a:latin typeface="Arial" panose="020B0604020202020204" pitchFamily="34" charset="0"/>
                <a:cs typeface="Arial" panose="020B0604020202020204" pitchFamily="34" charset="0"/>
              </a:rPr>
              <a:t>specifikacije</a:t>
            </a:r>
          </a:p>
          <a:p>
            <a:pPr marL="285750" indent="-285750" algn="just">
              <a:buFont typeface="Wingdings" panose="05000000000000000000" pitchFamily="2" charset="2"/>
              <a:buChar char="Ø"/>
            </a:pPr>
            <a:r>
              <a:rPr lang="hr-HR" sz="1600" dirty="0" smtClean="0">
                <a:latin typeface="Arial" panose="020B0604020202020204" pitchFamily="34" charset="0"/>
                <a:cs typeface="Arial" panose="020B0604020202020204" pitchFamily="34" charset="0"/>
              </a:rPr>
              <a:t>u </a:t>
            </a:r>
            <a:r>
              <a:rPr lang="hr-HR" sz="1600" dirty="0">
                <a:latin typeface="Arial" panose="020B0604020202020204" pitchFamily="34" charset="0"/>
                <a:cs typeface="Arial" panose="020B0604020202020204" pitchFamily="34" charset="0"/>
              </a:rPr>
              <a:t>pozivu na dostavu ponuda i u samom troškovniku jasno je naznačeno da se sve stavke troškovnika moraju ispuniti te ako isti nije ispunjen u skladu s uputama da će se takva ponuda odbiti, </a:t>
            </a:r>
            <a:r>
              <a:rPr lang="hr-HR" sz="1600" dirty="0" smtClean="0">
                <a:latin typeface="Arial" panose="020B0604020202020204" pitchFamily="34" charset="0"/>
                <a:cs typeface="Arial" panose="020B0604020202020204" pitchFamily="34" charset="0"/>
              </a:rPr>
              <a:t>a naručitelj je ipak prihvatio </a:t>
            </a:r>
            <a:r>
              <a:rPr lang="hr-HR" sz="1600" dirty="0">
                <a:latin typeface="Arial" panose="020B0604020202020204" pitchFamily="34" charset="0"/>
                <a:cs typeface="Arial" panose="020B0604020202020204" pitchFamily="34" charset="0"/>
              </a:rPr>
              <a:t>ponudu unatoč nepotpuno ispunjenom </a:t>
            </a:r>
            <a:r>
              <a:rPr lang="hr-HR" sz="1600" dirty="0" smtClean="0">
                <a:latin typeface="Arial" panose="020B0604020202020204" pitchFamily="34" charset="0"/>
                <a:cs typeface="Arial" panose="020B0604020202020204" pitchFamily="34" charset="0"/>
              </a:rPr>
              <a:t>troškovniku, </a:t>
            </a:r>
            <a:r>
              <a:rPr lang="hr-HR" sz="1600" dirty="0">
                <a:latin typeface="Arial" panose="020B0604020202020204" pitchFamily="34" charset="0"/>
                <a:cs typeface="Arial" panose="020B0604020202020204" pitchFamily="34" charset="0"/>
              </a:rPr>
              <a:t>a protivno odredbama poziva na dostavu </a:t>
            </a:r>
            <a:r>
              <a:rPr lang="hr-HR" sz="1600" dirty="0" smtClean="0">
                <a:latin typeface="Arial" panose="020B0604020202020204" pitchFamily="34" charset="0"/>
                <a:cs typeface="Arial" panose="020B0604020202020204" pitchFamily="34" charset="0"/>
              </a:rPr>
              <a:t>ponuda</a:t>
            </a:r>
          </a:p>
          <a:p>
            <a:pPr marL="285750" indent="-285750" algn="just">
              <a:buFont typeface="Wingdings" panose="05000000000000000000" pitchFamily="2" charset="2"/>
              <a:buChar char="Ø"/>
            </a:pPr>
            <a:r>
              <a:rPr lang="hr-HR" sz="1600" dirty="0" smtClean="0">
                <a:latin typeface="Arial" panose="020B0604020202020204" pitchFamily="34" charset="0"/>
                <a:cs typeface="Arial" panose="020B0604020202020204" pitchFamily="34" charset="0"/>
              </a:rPr>
              <a:t>za </a:t>
            </a:r>
            <a:r>
              <a:rPr lang="hr-HR" sz="1600" dirty="0">
                <a:latin typeface="Arial" panose="020B0604020202020204" pitchFamily="34" charset="0"/>
                <a:cs typeface="Arial" panose="020B0604020202020204" pitchFamily="34" charset="0"/>
              </a:rPr>
              <a:t>odabrani gospodarski subjekt (koji ima poslovni </a:t>
            </a:r>
            <a:r>
              <a:rPr lang="hr-HR" sz="1600" dirty="0" err="1">
                <a:latin typeface="Arial" panose="020B0604020202020204" pitchFamily="34" charset="0"/>
                <a:cs typeface="Arial" panose="020B0604020202020204" pitchFamily="34" charset="0"/>
              </a:rPr>
              <a:t>nastan</a:t>
            </a:r>
            <a:r>
              <a:rPr lang="hr-HR" sz="1600" dirty="0">
                <a:latin typeface="Arial" panose="020B0604020202020204" pitchFamily="34" charset="0"/>
                <a:cs typeface="Arial" panose="020B0604020202020204" pitchFamily="34" charset="0"/>
              </a:rPr>
              <a:t> u Sloveniji) nije dokazano nepostojanje osnova za isključenje iz članka 251. ZJN-a 2016 u Republici Hrvatskoj za sve osobe ovlaštene za zastupanje gospodarskog subjekta - dostavljen je valjani dokaz kojim se dokazuje nepostojanje osnova za isključenje iz članka 251. ZJN-a 2016 u Republici Hrvatskoj za sami gospodarski subjekt i jednu od osoba ovlaštenih za zastupanje, dok nedostaje dokaz za drugu osobu ovlaštenu za zastupanje gospodarskog subjekta</a:t>
            </a:r>
            <a:endParaRPr lang="hr-HR" sz="1600"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a:latin typeface="Arial" panose="020B0604020202020204" pitchFamily="34" charset="0"/>
              <a:cs typeface="Arial" panose="020B0604020202020204" pitchFamily="34" charset="0"/>
            </a:endParaRPr>
          </a:p>
          <a:p>
            <a:pPr algn="just"/>
            <a:endParaRPr lang="hr-H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endParaRPr lang="hr-HR" dirty="0" smtClean="0">
              <a:latin typeface="Arial" panose="020B0604020202020204" pitchFamily="34" charset="0"/>
              <a:cs typeface="Arial" panose="020B0604020202020204" pitchFamily="34" charset="0"/>
            </a:endParaRPr>
          </a:p>
        </p:txBody>
      </p:sp>
      <p:sp>
        <p:nvSpPr>
          <p:cNvPr id="4"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2"/>
          <p:cNvSpPr/>
          <p:nvPr/>
        </p:nvSpPr>
        <p:spPr>
          <a:xfrm>
            <a:off x="428352" y="120298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30045568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597084"/>
            <a:ext cx="8572500" cy="492443"/>
          </a:xfrm>
        </p:spPr>
        <p:txBody>
          <a:bodyPr/>
          <a:lstStyle/>
          <a:p>
            <a:pPr algn="ctr"/>
            <a:r>
              <a:rPr lang="hr-HR" sz="3200" dirty="0" smtClean="0">
                <a:solidFill>
                  <a:schemeClr val="tx2">
                    <a:lumMod val="75000"/>
                  </a:schemeClr>
                </a:solidFill>
              </a:rPr>
              <a:t>Značajna</a:t>
            </a:r>
            <a:r>
              <a:rPr lang="hr-HR" sz="3200" dirty="0" smtClean="0">
                <a:solidFill>
                  <a:schemeClr val="tx2">
                    <a:lumMod val="75000"/>
                  </a:schemeClr>
                </a:solidFill>
              </a:rPr>
              <a:t> </a:t>
            </a:r>
            <a:r>
              <a:rPr lang="hr-HR" sz="3200" dirty="0">
                <a:solidFill>
                  <a:schemeClr val="tx2">
                    <a:lumMod val="75000"/>
                  </a:schemeClr>
                </a:solidFill>
              </a:rPr>
              <a:t>izmjena ugovora o nabavi</a:t>
            </a:r>
            <a:endParaRPr lang="hr-HR" kern="1200" dirty="0">
              <a:solidFill>
                <a:srgbClr val="002060"/>
              </a:solidFill>
              <a:effectLst>
                <a:outerShdw blurRad="38100" dist="38100" dir="2700000" algn="tl">
                  <a:srgbClr val="C0C0C0"/>
                </a:outerShdw>
              </a:effectLst>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idx="1"/>
          </p:nvPr>
        </p:nvSpPr>
        <p:spPr>
          <a:xfrm>
            <a:off x="428352" y="1373547"/>
            <a:ext cx="8094980" cy="4431983"/>
          </a:xfrm>
        </p:spPr>
        <p:txBody>
          <a:bodyPr/>
          <a:lstStyle/>
          <a:p>
            <a:pPr algn="just"/>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a:latin typeface="Arial" panose="020B0604020202020204" pitchFamily="34" charset="0"/>
                <a:cs typeface="Arial" panose="020B0604020202020204" pitchFamily="34" charset="0"/>
              </a:rPr>
              <a:t>ugovorne strane izvršavaju ugovor o javnoj nabavi u skladu s uvjetima određenima u dokumentaciji o nabavi i odabranom </a:t>
            </a:r>
            <a:r>
              <a:rPr lang="hr-HR" dirty="0" smtClean="0">
                <a:latin typeface="Arial" panose="020B0604020202020204" pitchFamily="34" charset="0"/>
                <a:cs typeface="Arial" panose="020B0604020202020204" pitchFamily="34" charset="0"/>
              </a:rPr>
              <a:t>ponudom</a:t>
            </a:r>
            <a:endParaRPr lang="hr-HR"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dokumentacija </a:t>
            </a:r>
            <a:r>
              <a:rPr lang="hr-HR" dirty="0">
                <a:latin typeface="Arial" panose="020B0604020202020204" pitchFamily="34" charset="0"/>
                <a:cs typeface="Arial" panose="020B0604020202020204" pitchFamily="34" charset="0"/>
              </a:rPr>
              <a:t>o nabavi</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mora biti u skladu sa relevantnim propisima, </a:t>
            </a:r>
            <a:r>
              <a:rPr lang="hr-HR" dirty="0" smtClean="0">
                <a:latin typeface="Arial" panose="020B0604020202020204" pitchFamily="34" charset="0"/>
                <a:cs typeface="Arial" panose="020B0604020202020204" pitchFamily="34" charset="0"/>
              </a:rPr>
              <a:t>ugovor o nabavi </a:t>
            </a:r>
            <a:r>
              <a:rPr lang="hr-HR" dirty="0">
                <a:latin typeface="Arial" panose="020B0604020202020204" pitchFamily="34" charset="0"/>
                <a:cs typeface="Arial" panose="020B0604020202020204" pitchFamily="34" charset="0"/>
              </a:rPr>
              <a:t>u skladu </a:t>
            </a:r>
            <a:r>
              <a:rPr lang="hr-HR" dirty="0" smtClean="0">
                <a:latin typeface="Arial" panose="020B0604020202020204" pitchFamily="34" charset="0"/>
                <a:cs typeface="Arial" panose="020B0604020202020204" pitchFamily="34" charset="0"/>
              </a:rPr>
              <a:t>s dokumentacijom </a:t>
            </a:r>
            <a:r>
              <a:rPr lang="hr-HR" dirty="0">
                <a:latin typeface="Arial" panose="020B0604020202020204" pitchFamily="34" charset="0"/>
                <a:cs typeface="Arial" panose="020B0604020202020204" pitchFamily="34" charset="0"/>
              </a:rPr>
              <a:t>o </a:t>
            </a:r>
            <a:r>
              <a:rPr lang="hr-HR" dirty="0" smtClean="0">
                <a:latin typeface="Arial" panose="020B0604020202020204" pitchFamily="34" charset="0"/>
                <a:cs typeface="Arial" panose="020B0604020202020204" pitchFamily="34" charset="0"/>
              </a:rPr>
              <a:t>nabavi, </a:t>
            </a:r>
            <a:r>
              <a:rPr lang="hr-HR" dirty="0">
                <a:latin typeface="Arial" panose="020B0604020202020204" pitchFamily="34" charset="0"/>
                <a:cs typeface="Arial" panose="020B0604020202020204" pitchFamily="34" charset="0"/>
              </a:rPr>
              <a:t>a </a:t>
            </a:r>
            <a:r>
              <a:rPr lang="hr-HR" dirty="0" smtClean="0">
                <a:latin typeface="Arial" panose="020B0604020202020204" pitchFamily="34" charset="0"/>
                <a:cs typeface="Arial" panose="020B0604020202020204" pitchFamily="34" charset="0"/>
              </a:rPr>
              <a:t>izvršenje ugovora o nabavi </a:t>
            </a:r>
            <a:r>
              <a:rPr lang="hr-HR" dirty="0">
                <a:latin typeface="Arial" panose="020B0604020202020204" pitchFamily="34" charset="0"/>
                <a:cs typeface="Arial" panose="020B0604020202020204" pitchFamily="34" charset="0"/>
              </a:rPr>
              <a:t>sukladno </a:t>
            </a:r>
            <a:r>
              <a:rPr lang="hr-HR" dirty="0" smtClean="0">
                <a:latin typeface="Arial" panose="020B0604020202020204" pitchFamily="34" charset="0"/>
                <a:cs typeface="Arial" panose="020B0604020202020204" pitchFamily="34" charset="0"/>
              </a:rPr>
              <a:t>ugovoru o nabavi </a:t>
            </a:r>
            <a:r>
              <a:rPr lang="hr-HR" dirty="0">
                <a:latin typeface="Arial" panose="020B0604020202020204" pitchFamily="34" charset="0"/>
                <a:cs typeface="Arial" panose="020B0604020202020204" pitchFamily="34" charset="0"/>
              </a:rPr>
              <a:t>i dokumentaciji o nabavi </a:t>
            </a:r>
            <a:endParaRPr lang="hr-HR" dirty="0" smtClean="0">
              <a:latin typeface="Arial" panose="020B0604020202020204" pitchFamily="34" charset="0"/>
              <a:cs typeface="Arial" panose="020B0604020202020204" pitchFamily="34" charset="0"/>
            </a:endParaRPr>
          </a:p>
          <a:p>
            <a:pPr algn="just"/>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2 najčešće:</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izmjenom </a:t>
            </a:r>
            <a:r>
              <a:rPr lang="hr-HR" dirty="0">
                <a:latin typeface="Arial" panose="020B0604020202020204" pitchFamily="34" charset="0"/>
                <a:cs typeface="Arial" panose="020B0604020202020204" pitchFamily="34" charset="0"/>
              </a:rPr>
              <a:t>se unose uvjeti koji bi, da su bili dio prvotnog postupka nabave, dopustili prihvaćanje drugih natjecatelja od onih koji su prvotno odabrani ili prihvaćanje ponude različite od ponude koja je izvorno prihvaćena ili privlačenje dodatnih sudionika u postupak javne nabave</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izmjenom </a:t>
            </a:r>
            <a:r>
              <a:rPr lang="hr-HR" dirty="0">
                <a:latin typeface="Arial" panose="020B0604020202020204" pitchFamily="34" charset="0"/>
                <a:cs typeface="Arial" panose="020B0604020202020204" pitchFamily="34" charset="0"/>
              </a:rPr>
              <a:t>se mijenja ekonomska ravnoteža ugovora u korist ugovaratelja na način koji nije predviđen prvotnim ugovorom</a:t>
            </a:r>
          </a:p>
          <a:p>
            <a:pPr algn="just"/>
            <a:endParaRPr lang="hr-HR"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hr-HR" dirty="0">
              <a:latin typeface="Arial" panose="020B0604020202020204" pitchFamily="34" charset="0"/>
              <a:cs typeface="Arial" panose="020B0604020202020204" pitchFamily="34" charset="0"/>
            </a:endParaRPr>
          </a:p>
        </p:txBody>
      </p:sp>
      <p:sp>
        <p:nvSpPr>
          <p:cNvPr id="4"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2"/>
          <p:cNvSpPr/>
          <p:nvPr/>
        </p:nvSpPr>
        <p:spPr>
          <a:xfrm>
            <a:off x="428352" y="120298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10053297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597084"/>
            <a:ext cx="8572500" cy="492443"/>
          </a:xfrm>
        </p:spPr>
        <p:txBody>
          <a:bodyPr/>
          <a:lstStyle/>
          <a:p>
            <a:pPr algn="ctr"/>
            <a:r>
              <a:rPr lang="hr-HR" sz="3200" dirty="0" smtClean="0">
                <a:solidFill>
                  <a:schemeClr val="tx2">
                    <a:lumMod val="75000"/>
                  </a:schemeClr>
                </a:solidFill>
              </a:rPr>
              <a:t>Značajna</a:t>
            </a:r>
            <a:r>
              <a:rPr lang="hr-HR" sz="3200" dirty="0" smtClean="0">
                <a:solidFill>
                  <a:schemeClr val="tx2">
                    <a:lumMod val="75000"/>
                  </a:schemeClr>
                </a:solidFill>
              </a:rPr>
              <a:t> </a:t>
            </a:r>
            <a:r>
              <a:rPr lang="hr-HR" sz="3200" dirty="0">
                <a:solidFill>
                  <a:schemeClr val="tx2">
                    <a:lumMod val="75000"/>
                  </a:schemeClr>
                </a:solidFill>
              </a:rPr>
              <a:t>izmjena ugovora o nabavi</a:t>
            </a:r>
            <a:endParaRPr lang="hr-HR" kern="1200" dirty="0">
              <a:solidFill>
                <a:srgbClr val="002060"/>
              </a:solidFill>
              <a:effectLst>
                <a:outerShdw blurRad="38100" dist="38100" dir="2700000" algn="tl">
                  <a:srgbClr val="C0C0C0"/>
                </a:outerShdw>
              </a:effectLst>
              <a:latin typeface="Arial" panose="020B0604020202020204" pitchFamily="34" charset="0"/>
              <a:ea typeface="+mn-ea"/>
              <a:cs typeface="Arial" panose="020B0604020202020204" pitchFamily="34" charset="0"/>
            </a:endParaRPr>
          </a:p>
        </p:txBody>
      </p:sp>
      <p:sp>
        <p:nvSpPr>
          <p:cNvPr id="3" name="Text Placeholder 2"/>
          <p:cNvSpPr>
            <a:spLocks noGrp="1"/>
          </p:cNvSpPr>
          <p:nvPr>
            <p:ph type="body" idx="1"/>
          </p:nvPr>
        </p:nvSpPr>
        <p:spPr>
          <a:xfrm>
            <a:off x="428352" y="1447800"/>
            <a:ext cx="8094980" cy="4154984"/>
          </a:xfrm>
        </p:spPr>
        <p:txBody>
          <a:bodyPr/>
          <a:lstStyle/>
          <a:p>
            <a:pPr algn="just"/>
            <a:r>
              <a:rPr lang="hr-HR"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Primjeri</a:t>
            </a:r>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uvođenje </a:t>
            </a:r>
            <a:r>
              <a:rPr lang="hr-HR" dirty="0">
                <a:latin typeface="Arial" panose="020B0604020202020204" pitchFamily="34" charset="0"/>
                <a:cs typeface="Arial" panose="020B0604020202020204" pitchFamily="34" charset="0"/>
              </a:rPr>
              <a:t>mogućnosti isplate predujma ili obročnog plaćanja iako nije predviđeno </a:t>
            </a:r>
            <a:r>
              <a:rPr lang="hr-HR" dirty="0" smtClean="0">
                <a:latin typeface="Arial" panose="020B0604020202020204" pitchFamily="34" charset="0"/>
                <a:cs typeface="Arial" panose="020B0604020202020204" pitchFamily="34" charset="0"/>
              </a:rPr>
              <a:t>dokumentacijom </a:t>
            </a:r>
            <a:r>
              <a:rPr lang="hr-HR" dirty="0">
                <a:latin typeface="Arial" panose="020B0604020202020204" pitchFamily="34" charset="0"/>
                <a:cs typeface="Arial" panose="020B0604020202020204" pitchFamily="34" charset="0"/>
              </a:rPr>
              <a:t>o nabavi </a:t>
            </a:r>
            <a:endParaRPr lang="hr-HR" dirty="0" smtClean="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dokumentacijom </a:t>
            </a:r>
            <a:r>
              <a:rPr lang="hr-HR" dirty="0">
                <a:latin typeface="Arial" panose="020B0604020202020204" pitchFamily="34" charset="0"/>
                <a:cs typeface="Arial" panose="020B0604020202020204" pitchFamily="34" charset="0"/>
              </a:rPr>
              <a:t>o nabavi</a:t>
            </a:r>
            <a:r>
              <a:rPr lang="hr-HR" dirty="0" smtClean="0">
                <a:latin typeface="Arial" panose="020B0604020202020204" pitchFamily="34" charset="0"/>
                <a:cs typeface="Arial" panose="020B0604020202020204" pitchFamily="34" charset="0"/>
              </a:rPr>
              <a:t> </a:t>
            </a:r>
            <a:r>
              <a:rPr lang="hr-HR" dirty="0">
                <a:latin typeface="Arial" panose="020B0604020202020204" pitchFamily="34" charset="0"/>
                <a:cs typeface="Arial" panose="020B0604020202020204" pitchFamily="34" charset="0"/>
              </a:rPr>
              <a:t>i ugovorom određeno kvartalno plaćanje dodatkom izmijenjeno na </a:t>
            </a:r>
            <a:r>
              <a:rPr lang="hr-HR" dirty="0" smtClean="0">
                <a:latin typeface="Arial" panose="020B0604020202020204" pitchFamily="34" charset="0"/>
                <a:cs typeface="Arial" panose="020B0604020202020204" pitchFamily="34" charset="0"/>
              </a:rPr>
              <a:t>mjesečno</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neosnovano </a:t>
            </a:r>
            <a:r>
              <a:rPr lang="hr-HR" dirty="0" smtClean="0">
                <a:latin typeface="Arial" panose="020B0604020202020204" pitchFamily="34" charset="0"/>
                <a:cs typeface="Arial" panose="020B0604020202020204" pitchFamily="34" charset="0"/>
              </a:rPr>
              <a:t>produžavanje zadanih rokova isporuke</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zamjena </a:t>
            </a:r>
            <a:r>
              <a:rPr lang="hr-HR" dirty="0">
                <a:latin typeface="Arial" panose="020B0604020202020204" pitchFamily="34" charset="0"/>
                <a:cs typeface="Arial" panose="020B0604020202020204" pitchFamily="34" charset="0"/>
              </a:rPr>
              <a:t>ugovorenih materijala s materijalima koji nisu jednakovrijedni (manje su kvalitete), a ugovorena cijena ostaje ista (npr. parket / </a:t>
            </a:r>
            <a:r>
              <a:rPr lang="hr-HR" dirty="0" err="1">
                <a:latin typeface="Arial" panose="020B0604020202020204" pitchFamily="34" charset="0"/>
                <a:cs typeface="Arial" panose="020B0604020202020204" pitchFamily="34" charset="0"/>
              </a:rPr>
              <a:t>laminat</a:t>
            </a:r>
            <a:r>
              <a:rPr lang="hr-HR" dirty="0">
                <a:latin typeface="Arial" panose="020B0604020202020204" pitchFamily="34" charset="0"/>
                <a:cs typeface="Arial" panose="020B0604020202020204" pitchFamily="34" charset="0"/>
              </a:rPr>
              <a:t>; periva boja za zidove / neperiva, obična boja</a:t>
            </a:r>
            <a:r>
              <a:rPr lang="hr-HR" dirty="0" smtClean="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Ø"/>
            </a:pPr>
            <a:r>
              <a:rPr lang="hr-HR" dirty="0" smtClean="0">
                <a:latin typeface="Arial" panose="020B0604020202020204" pitchFamily="34" charset="0"/>
                <a:cs typeface="Arial" panose="020B0604020202020204" pitchFamily="34" charset="0"/>
              </a:rPr>
              <a:t>naručitelj </a:t>
            </a:r>
            <a:r>
              <a:rPr lang="hr-HR" dirty="0">
                <a:latin typeface="Arial" panose="020B0604020202020204" pitchFamily="34" charset="0"/>
                <a:cs typeface="Arial" panose="020B0604020202020204" pitchFamily="34" charset="0"/>
              </a:rPr>
              <a:t>je u okviru </a:t>
            </a:r>
            <a:r>
              <a:rPr lang="hr-HR" dirty="0" smtClean="0">
                <a:latin typeface="Arial" panose="020B0604020202020204" pitchFamily="34" charset="0"/>
                <a:cs typeface="Arial" panose="020B0604020202020204" pitchFamily="34" charset="0"/>
              </a:rPr>
              <a:t>dokumentacije o nabavi nabavljao </a:t>
            </a:r>
            <a:r>
              <a:rPr lang="hr-HR" dirty="0">
                <a:latin typeface="Arial" panose="020B0604020202020204" pitchFamily="34" charset="0"/>
                <a:cs typeface="Arial" panose="020B0604020202020204" pitchFamily="34" charset="0"/>
              </a:rPr>
              <a:t>dva računalna  </a:t>
            </a:r>
            <a:r>
              <a:rPr lang="hr-HR" dirty="0" smtClean="0">
                <a:latin typeface="Arial" panose="020B0604020202020204" pitchFamily="34" charset="0"/>
                <a:cs typeface="Arial" panose="020B0604020202020204" pitchFamily="34" charset="0"/>
              </a:rPr>
              <a:t>sustava, a naknadno</a:t>
            </a:r>
            <a:r>
              <a:rPr lang="hr-HR" dirty="0">
                <a:latin typeface="Arial" panose="020B0604020202020204" pitchFamily="34" charset="0"/>
                <a:cs typeface="Arial" panose="020B0604020202020204" pitchFamily="34" charset="0"/>
              </a:rPr>
              <a:t>, nakon provedenog postupka nabave, evaluacije ponuda i  sklapanja ugovora, izvršena je izmjena ugovora na način da će se </a:t>
            </a:r>
            <a:r>
              <a:rPr lang="hr-HR" dirty="0" smtClean="0">
                <a:latin typeface="Arial" panose="020B0604020202020204" pitchFamily="34" charset="0"/>
                <a:cs typeface="Arial" panose="020B0604020202020204" pitchFamily="34" charset="0"/>
              </a:rPr>
              <a:t>izvršiti </a:t>
            </a:r>
            <a:r>
              <a:rPr lang="hr-HR" dirty="0">
                <a:latin typeface="Arial" panose="020B0604020202020204" pitchFamily="34" charset="0"/>
                <a:cs typeface="Arial" panose="020B0604020202020204" pitchFamily="34" charset="0"/>
              </a:rPr>
              <a:t>isporuka jednog računalnog sustava čija cijena odgovara cijeni inicijalne ponude</a:t>
            </a:r>
            <a:endParaRPr lang="hr-HR" dirty="0" smtClean="0">
              <a:latin typeface="Arial" panose="020B0604020202020204" pitchFamily="34" charset="0"/>
              <a:cs typeface="Arial" panose="020B0604020202020204" pitchFamily="34" charset="0"/>
            </a:endParaRPr>
          </a:p>
          <a:p>
            <a:pPr algn="just"/>
            <a:endParaRPr lang="hr-HR" dirty="0">
              <a:latin typeface="Arial" panose="020B0604020202020204" pitchFamily="34" charset="0"/>
              <a:cs typeface="Arial" panose="020B0604020202020204" pitchFamily="34" charset="0"/>
            </a:endParaRPr>
          </a:p>
        </p:txBody>
      </p:sp>
      <p:sp>
        <p:nvSpPr>
          <p:cNvPr id="4"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2"/>
          <p:cNvSpPr/>
          <p:nvPr/>
        </p:nvSpPr>
        <p:spPr>
          <a:xfrm>
            <a:off x="428352" y="1202980"/>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extLst>
      <p:ext uri="{BB962C8B-B14F-4D97-AF65-F5344CB8AC3E}">
        <p14:creationId xmlns:p14="http://schemas.microsoft.com/office/powerpoint/2010/main" val="2625874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85800" y="211328"/>
            <a:ext cx="7772400" cy="566822"/>
          </a:xfrm>
          <a:prstGeom prst="rect">
            <a:avLst/>
          </a:prstGeom>
        </p:spPr>
        <p:txBody>
          <a:bodyPr vert="horz" wrap="square" lIns="0" tIns="12700" rIns="0" bIns="0" rtlCol="0">
            <a:spAutoFit/>
          </a:bodyPr>
          <a:lstStyle/>
          <a:p>
            <a:pPr marL="12700" algn="ctr">
              <a:lnSpc>
                <a:spcPct val="100000"/>
              </a:lnSpc>
              <a:spcBef>
                <a:spcPts val="100"/>
              </a:spcBef>
            </a:pPr>
            <a:r>
              <a:rPr lang="hr-HR" spc="-5" dirty="0" smtClean="0">
                <a:solidFill>
                  <a:srgbClr val="001F5F"/>
                </a:solidFill>
              </a:rPr>
              <a:t>Različita pravila o nepravilnostima</a:t>
            </a:r>
            <a:endParaRPr spc="-5" dirty="0">
              <a:solidFill>
                <a:srgbClr val="001F5F"/>
              </a:solidFill>
            </a:endParaRPr>
          </a:p>
        </p:txBody>
      </p:sp>
      <p:sp>
        <p:nvSpPr>
          <p:cNvPr id="3" name="object 3"/>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4" name="object 4"/>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8" name="object 8"/>
          <p:cNvSpPr txBox="1"/>
          <p:nvPr/>
        </p:nvSpPr>
        <p:spPr>
          <a:xfrm>
            <a:off x="457200" y="1204788"/>
            <a:ext cx="7848600" cy="4321696"/>
          </a:xfrm>
          <a:prstGeom prst="rect">
            <a:avLst/>
          </a:prstGeom>
        </p:spPr>
        <p:txBody>
          <a:bodyPr vert="horz" wrap="square" lIns="0" tIns="12700" rIns="0" bIns="0" rtlCol="0">
            <a:spAutoFit/>
          </a:bodyPr>
          <a:lstStyle/>
          <a:p>
            <a:pPr marL="342900" indent="-342900" algn="just" fontAlgn="base">
              <a:buFont typeface="Wingdings" panose="05000000000000000000" pitchFamily="2" charset="2"/>
              <a:buChar char="Ø"/>
            </a:pPr>
            <a:r>
              <a:rPr lang="hr-HR" sz="2000" dirty="0"/>
              <a:t>i</a:t>
            </a:r>
            <a:r>
              <a:rPr lang="hr-HR" sz="2000" dirty="0" smtClean="0"/>
              <a:t>zložena Pravila o financijskim korekcijama odnose se na </a:t>
            </a:r>
            <a:r>
              <a:rPr lang="hr-HR" sz="2000" b="1" dirty="0"/>
              <a:t>O</a:t>
            </a:r>
            <a:r>
              <a:rPr lang="hr-HR" sz="2000" b="1" dirty="0" smtClean="0"/>
              <a:t>perativni program Konkurentnost i kohezija (OPKK)</a:t>
            </a:r>
            <a:r>
              <a:rPr lang="hr-HR" sz="2000" dirty="0" smtClean="0"/>
              <a:t> u kojem je SAFU provedbeno </a:t>
            </a:r>
            <a:r>
              <a:rPr lang="hr-HR" sz="2000" dirty="0" smtClean="0"/>
              <a:t>tijelo</a:t>
            </a:r>
            <a:endParaRPr lang="hr-HR" sz="2000" dirty="0" smtClean="0"/>
          </a:p>
          <a:p>
            <a:pPr marL="342900" indent="-342900" algn="just" fontAlgn="base">
              <a:buFont typeface="Wingdings" panose="05000000000000000000" pitchFamily="2" charset="2"/>
              <a:buChar char="Ø"/>
            </a:pPr>
            <a:r>
              <a:rPr lang="hr-HR" sz="2000" dirty="0"/>
              <a:t>m</a:t>
            </a:r>
            <a:r>
              <a:rPr lang="hr-HR" sz="2000" dirty="0" smtClean="0"/>
              <a:t>eđutim, osim u navedenom programu, SAFU je provedbeno tijelo i u programu </a:t>
            </a:r>
            <a:r>
              <a:rPr lang="hr-HR" sz="2000" b="1" dirty="0" smtClean="0"/>
              <a:t>Nacionalni plan oporavka i otpornosti (NPOO)</a:t>
            </a:r>
          </a:p>
          <a:p>
            <a:pPr marL="800100" lvl="1" indent="-342900" algn="just" fontAlgn="base">
              <a:buFont typeface="Wingdings" panose="05000000000000000000" pitchFamily="2" charset="2"/>
              <a:buChar char="Ø"/>
            </a:pPr>
            <a:r>
              <a:rPr lang="hr-HR" sz="2000" dirty="0" smtClean="0"/>
              <a:t>za NPOO donesena su posebna pravila o nepravilnostima u kojima su nepravilnosti određene slično, ali ipak nešto drukčije u odnosu na OPKK</a:t>
            </a:r>
          </a:p>
          <a:p>
            <a:pPr marL="800100" lvl="1" indent="-342900" algn="just" fontAlgn="base">
              <a:buFont typeface="Wingdings" panose="05000000000000000000" pitchFamily="2" charset="2"/>
              <a:buChar char="Ø"/>
            </a:pPr>
            <a:r>
              <a:rPr lang="hr-HR" sz="2000" dirty="0"/>
              <a:t>p</a:t>
            </a:r>
            <a:r>
              <a:rPr lang="hr-HR" sz="2000" dirty="0" smtClean="0"/>
              <a:t>rimjerice, kod nepravilnosti vezanih uz tehničke specifikacije moguće je utvrditi formalni propust i donijeti odluku o nepostojanju nepravilnosti i u nekim slučajevima u kojima bi u okviru OPKK bila utvrđena </a:t>
            </a:r>
            <a:r>
              <a:rPr lang="hr-HR" sz="2000" dirty="0" smtClean="0"/>
              <a:t>nepravilnost</a:t>
            </a:r>
            <a:endParaRPr lang="hr-HR" sz="2000" dirty="0"/>
          </a:p>
          <a:p>
            <a:pPr marL="342900" indent="-342900" algn="just" fontAlgn="base">
              <a:buFont typeface="Wingdings" panose="05000000000000000000" pitchFamily="2" charset="2"/>
              <a:buChar char="Ø"/>
            </a:pPr>
            <a:r>
              <a:rPr lang="hr-HR" sz="2000" dirty="0"/>
              <a:t>n</a:t>
            </a:r>
            <a:r>
              <a:rPr lang="hr-HR" sz="2000" dirty="0" smtClean="0"/>
              <a:t>a početku provedbe je i </a:t>
            </a:r>
            <a:r>
              <a:rPr lang="hr-HR" sz="2000" b="1" dirty="0" smtClean="0"/>
              <a:t>novi program iz </a:t>
            </a:r>
            <a:r>
              <a:rPr lang="hr-HR" sz="2000" b="1" dirty="0"/>
              <a:t>p</a:t>
            </a:r>
            <a:r>
              <a:rPr lang="hr-HR" sz="2000" b="1" dirty="0" smtClean="0"/>
              <a:t>odručja konkurentnosti i kohezije (novi PKK) </a:t>
            </a:r>
            <a:r>
              <a:rPr lang="hr-HR" sz="2000" dirty="0" smtClean="0"/>
              <a:t>koji ima svoja pravila o nepravilnostima</a:t>
            </a:r>
            <a:endParaRPr lang="hr-H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dirty="0"/>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dirty="0"/>
          </a:p>
        </p:txBody>
      </p:sp>
      <p:sp>
        <p:nvSpPr>
          <p:cNvPr id="4" name="object 4"/>
          <p:cNvSpPr txBox="1"/>
          <p:nvPr/>
        </p:nvSpPr>
        <p:spPr>
          <a:xfrm>
            <a:off x="381000" y="1600200"/>
            <a:ext cx="8248650" cy="3500958"/>
          </a:xfrm>
          <a:prstGeom prst="rect">
            <a:avLst/>
          </a:prstGeom>
        </p:spPr>
        <p:txBody>
          <a:bodyPr vert="horz" wrap="square" lIns="0" tIns="12700" rIns="0" bIns="0" rtlCol="0">
            <a:spAutoFit/>
          </a:bodyPr>
          <a:lstStyle/>
          <a:p>
            <a:pPr algn="just"/>
            <a:r>
              <a:rPr sz="3000" b="1" spc="-20" dirty="0" smtClean="0">
                <a:latin typeface="Calibri"/>
                <a:cs typeface="Calibri"/>
              </a:rPr>
              <a:t>NEPRAVILNOST</a:t>
            </a:r>
            <a:r>
              <a:rPr lang="hr-HR" sz="3000" b="1" spc="-20" dirty="0" smtClean="0">
                <a:latin typeface="Calibri"/>
                <a:cs typeface="Calibri"/>
              </a:rPr>
              <a:t> </a:t>
            </a:r>
            <a:r>
              <a:rPr lang="hr-HR" sz="3000" dirty="0" smtClean="0">
                <a:latin typeface="+mj-lt"/>
              </a:rPr>
              <a:t>znači </a:t>
            </a:r>
            <a:r>
              <a:rPr lang="hr-HR" sz="3000" dirty="0">
                <a:latin typeface="+mj-lt"/>
              </a:rPr>
              <a:t>svako kršenje prava Unije ili nacionalnog prava u vezi s njegovom primjenom koje proizlazi </a:t>
            </a:r>
            <a:r>
              <a:rPr lang="hr-HR" sz="3000" dirty="0" smtClean="0">
                <a:latin typeface="+mj-lt"/>
              </a:rPr>
              <a:t>iz </a:t>
            </a:r>
            <a:r>
              <a:rPr lang="hr-HR" sz="3000" dirty="0">
                <a:latin typeface="+mj-lt"/>
              </a:rPr>
              <a:t>djelovanja ili propusta gospodarskog subjekta uključenog u provedbu ESI fondova koje šteti, ili bi moglo naštetiti proračunu Unije, tako da optereti proračun Unije neopravdanim izdatkom. </a:t>
            </a:r>
          </a:p>
          <a:p>
            <a:pPr marL="12700" marR="5080" indent="635" algn="just">
              <a:lnSpc>
                <a:spcPct val="100000"/>
              </a:lnSpc>
              <a:spcBef>
                <a:spcPts val="100"/>
              </a:spcBef>
            </a:pPr>
            <a:r>
              <a:rPr sz="3000" b="1" spc="-20" dirty="0" smtClean="0">
                <a:latin typeface="+mj-lt"/>
                <a:cs typeface="Calibri"/>
              </a:rPr>
              <a:t> </a:t>
            </a:r>
            <a:endParaRPr lang="hr-HR" sz="3000" b="1" spc="-20" dirty="0" smtClean="0">
              <a:latin typeface="+mj-lt"/>
              <a:cs typeface="Calibri"/>
            </a:endParaRPr>
          </a:p>
          <a:p>
            <a:pPr marL="12700" marR="5080" indent="635" algn="ctr">
              <a:lnSpc>
                <a:spcPct val="100000"/>
              </a:lnSpc>
              <a:spcBef>
                <a:spcPts val="100"/>
              </a:spcBef>
            </a:pPr>
            <a:r>
              <a:rPr lang="hr-HR" sz="1500" i="1" dirty="0" smtClean="0">
                <a:latin typeface="+mj-lt"/>
              </a:rPr>
              <a:t>(Uredba </a:t>
            </a:r>
            <a:r>
              <a:rPr lang="hr-HR" sz="1500" i="1" dirty="0">
                <a:latin typeface="+mj-lt"/>
              </a:rPr>
              <a:t>(EU) br. 1303/2013 Europskog parlamenta i Vijeća od 17. prosinca 2013</a:t>
            </a:r>
            <a:r>
              <a:rPr lang="hr-HR" sz="1500" i="1" dirty="0" smtClean="0">
                <a:latin typeface="+mj-lt"/>
              </a:rPr>
              <a:t>.)</a:t>
            </a:r>
            <a:endParaRPr sz="1500" i="1" dirty="0">
              <a:latin typeface="+mj-lt"/>
              <a:cs typeface="Calibri"/>
            </a:endParaRPr>
          </a:p>
        </p:txBody>
      </p:sp>
      <p:sp>
        <p:nvSpPr>
          <p:cNvPr id="6" name="object 6"/>
          <p:cNvSpPr txBox="1">
            <a:spLocks noGrp="1"/>
          </p:cNvSpPr>
          <p:nvPr>
            <p:ph type="title"/>
          </p:nvPr>
        </p:nvSpPr>
        <p:spPr>
          <a:xfrm>
            <a:off x="3108325" y="247693"/>
            <a:ext cx="2794000" cy="574040"/>
          </a:xfrm>
          <a:prstGeom prst="rect">
            <a:avLst/>
          </a:prstGeom>
        </p:spPr>
        <p:txBody>
          <a:bodyPr vert="horz" wrap="square" lIns="0" tIns="12700" rIns="0" bIns="0" rtlCol="0">
            <a:spAutoFit/>
          </a:bodyPr>
          <a:lstStyle/>
          <a:p>
            <a:pPr marL="12700">
              <a:lnSpc>
                <a:spcPct val="100000"/>
              </a:lnSpc>
              <a:spcBef>
                <a:spcPts val="100"/>
              </a:spcBef>
            </a:pPr>
            <a:r>
              <a:rPr spc="-5" dirty="0">
                <a:solidFill>
                  <a:srgbClr val="001F5F"/>
                </a:solidFill>
              </a:rPr>
              <a:t>Nepravilnost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425602" y="1432052"/>
            <a:ext cx="8325484" cy="4031232"/>
          </a:xfrm>
          <a:prstGeom prst="rect">
            <a:avLst/>
          </a:prstGeom>
        </p:spPr>
        <p:txBody>
          <a:bodyPr vert="horz" wrap="square" lIns="0" tIns="12065" rIns="0" bIns="0" rtlCol="0">
            <a:spAutoFit/>
          </a:bodyPr>
          <a:lstStyle/>
          <a:p>
            <a:pPr marL="230504" marR="223520" algn="just">
              <a:spcBef>
                <a:spcPts val="95"/>
              </a:spcBef>
            </a:pPr>
            <a:endParaRPr lang="hr-HR" sz="2300" dirty="0" smtClean="0">
              <a:latin typeface="+mj-lt"/>
            </a:endParaRPr>
          </a:p>
          <a:p>
            <a:pPr marL="230504" marR="223520" algn="just">
              <a:spcBef>
                <a:spcPts val="95"/>
              </a:spcBef>
            </a:pPr>
            <a:r>
              <a:rPr lang="hr-HR" sz="2300" dirty="0" smtClean="0">
                <a:latin typeface="+mj-lt"/>
              </a:rPr>
              <a:t>Ako </a:t>
            </a:r>
            <a:r>
              <a:rPr lang="hr-HR" sz="2300" dirty="0">
                <a:latin typeface="+mj-lt"/>
              </a:rPr>
              <a:t>postoji opravdana sumnja ili je utvrđeno da je Korisnik ili partner ugrozio izvršavanje Ugovora značajnim pogreškama ili nepravilnostima ili prijevarom, PT1 može </a:t>
            </a:r>
            <a:r>
              <a:rPr lang="hr-HR" sz="2300" u="sng" dirty="0">
                <a:latin typeface="+mj-lt"/>
              </a:rPr>
              <a:t>obustaviti plaćanja</a:t>
            </a:r>
            <a:r>
              <a:rPr lang="hr-HR" sz="2300" dirty="0">
                <a:latin typeface="+mj-lt"/>
              </a:rPr>
              <a:t>, odnosno, ako je sve prethodno utvrđeno, </a:t>
            </a:r>
            <a:r>
              <a:rPr lang="hr-HR" sz="2300" u="sng" dirty="0">
                <a:latin typeface="+mj-lt"/>
              </a:rPr>
              <a:t>obustaviti plaćanja ili zahtijevati povrat plaćenih iznosa razmjerno težini utvrđenih pogrešaka, nepravilnosti i </a:t>
            </a:r>
            <a:r>
              <a:rPr lang="hr-HR" sz="2300" u="sng" dirty="0" smtClean="0">
                <a:latin typeface="+mj-lt"/>
              </a:rPr>
              <a:t>prijevara.</a:t>
            </a:r>
            <a:r>
              <a:rPr lang="hr-HR" sz="2300" i="1" spc="-5" dirty="0">
                <a:latin typeface="+mj-lt"/>
                <a:cs typeface="Arial"/>
              </a:rPr>
              <a:t> </a:t>
            </a:r>
            <a:endParaRPr lang="hr-HR" sz="2300" i="1" spc="-5" dirty="0" smtClean="0">
              <a:latin typeface="+mj-lt"/>
              <a:cs typeface="Arial"/>
            </a:endParaRPr>
          </a:p>
          <a:p>
            <a:pPr marL="230504" marR="223520" algn="just">
              <a:spcBef>
                <a:spcPts val="95"/>
              </a:spcBef>
            </a:pPr>
            <a:endParaRPr lang="hr-HR" sz="2000" i="1" spc="-5" dirty="0">
              <a:latin typeface="+mj-lt"/>
              <a:cs typeface="Arial"/>
            </a:endParaRPr>
          </a:p>
          <a:p>
            <a:pPr marL="230504" marR="223520" algn="ctr">
              <a:spcBef>
                <a:spcPts val="95"/>
              </a:spcBef>
            </a:pPr>
            <a:r>
              <a:rPr lang="hr-HR" i="1" spc="-5" dirty="0" smtClean="0">
                <a:latin typeface="+mj-lt"/>
                <a:cs typeface="Arial"/>
              </a:rPr>
              <a:t>(Članak</a:t>
            </a:r>
            <a:r>
              <a:rPr lang="hr-HR" i="1" dirty="0" smtClean="0">
                <a:latin typeface="+mj-lt"/>
                <a:cs typeface="Arial"/>
              </a:rPr>
              <a:t> </a:t>
            </a:r>
            <a:r>
              <a:rPr lang="hr-HR" i="1" spc="-5" dirty="0">
                <a:latin typeface="+mj-lt"/>
                <a:cs typeface="Arial"/>
              </a:rPr>
              <a:t>15.12.</a:t>
            </a:r>
            <a:r>
              <a:rPr lang="hr-HR" i="1" dirty="0">
                <a:latin typeface="+mj-lt"/>
                <a:cs typeface="Arial"/>
              </a:rPr>
              <a:t> Općih</a:t>
            </a:r>
            <a:r>
              <a:rPr lang="hr-HR" i="1" spc="5" dirty="0">
                <a:latin typeface="+mj-lt"/>
                <a:cs typeface="Arial"/>
              </a:rPr>
              <a:t> </a:t>
            </a:r>
            <a:r>
              <a:rPr lang="hr-HR" i="1" spc="-5" dirty="0">
                <a:latin typeface="+mj-lt"/>
                <a:cs typeface="Arial"/>
              </a:rPr>
              <a:t>uvjeta</a:t>
            </a:r>
            <a:r>
              <a:rPr lang="hr-HR" i="1" dirty="0">
                <a:latin typeface="+mj-lt"/>
                <a:cs typeface="Arial"/>
              </a:rPr>
              <a:t> </a:t>
            </a:r>
            <a:r>
              <a:rPr lang="hr-HR" i="1" spc="-5" dirty="0">
                <a:latin typeface="+mj-lt"/>
                <a:cs typeface="Arial"/>
              </a:rPr>
              <a:t>koji</a:t>
            </a:r>
            <a:r>
              <a:rPr lang="hr-HR" i="1" dirty="0">
                <a:latin typeface="+mj-lt"/>
                <a:cs typeface="Arial"/>
              </a:rPr>
              <a:t> </a:t>
            </a:r>
            <a:r>
              <a:rPr lang="hr-HR" i="1" spc="-5" dirty="0">
                <a:latin typeface="+mj-lt"/>
                <a:cs typeface="Arial"/>
              </a:rPr>
              <a:t>se</a:t>
            </a:r>
            <a:r>
              <a:rPr lang="hr-HR" i="1" dirty="0">
                <a:latin typeface="+mj-lt"/>
                <a:cs typeface="Arial"/>
              </a:rPr>
              <a:t> </a:t>
            </a:r>
            <a:r>
              <a:rPr lang="hr-HR" i="1" spc="-5" dirty="0">
                <a:latin typeface="+mj-lt"/>
                <a:cs typeface="Arial"/>
              </a:rPr>
              <a:t>primjenjuju</a:t>
            </a:r>
            <a:r>
              <a:rPr lang="hr-HR" i="1" dirty="0">
                <a:latin typeface="+mj-lt"/>
                <a:cs typeface="Arial"/>
              </a:rPr>
              <a:t> </a:t>
            </a:r>
            <a:r>
              <a:rPr lang="hr-HR" i="1" spc="-5" dirty="0">
                <a:latin typeface="+mj-lt"/>
                <a:cs typeface="Arial"/>
              </a:rPr>
              <a:t>na</a:t>
            </a:r>
            <a:r>
              <a:rPr lang="hr-HR" i="1" dirty="0">
                <a:latin typeface="+mj-lt"/>
                <a:cs typeface="Arial"/>
              </a:rPr>
              <a:t> </a:t>
            </a:r>
            <a:r>
              <a:rPr lang="hr-HR" i="1" spc="-5" dirty="0">
                <a:latin typeface="+mj-lt"/>
                <a:cs typeface="Arial"/>
              </a:rPr>
              <a:t>projekte</a:t>
            </a:r>
            <a:r>
              <a:rPr lang="hr-HR" i="1" dirty="0">
                <a:latin typeface="+mj-lt"/>
                <a:cs typeface="Arial"/>
              </a:rPr>
              <a:t> </a:t>
            </a:r>
            <a:r>
              <a:rPr lang="hr-HR" i="1" spc="-5" dirty="0">
                <a:latin typeface="+mj-lt"/>
                <a:cs typeface="Arial"/>
              </a:rPr>
              <a:t>financirane</a:t>
            </a:r>
            <a:r>
              <a:rPr lang="hr-HR" i="1" spc="490" dirty="0">
                <a:latin typeface="+mj-lt"/>
                <a:cs typeface="Arial"/>
              </a:rPr>
              <a:t> </a:t>
            </a:r>
            <a:r>
              <a:rPr lang="hr-HR" i="1" spc="15" dirty="0">
                <a:latin typeface="+mj-lt"/>
                <a:cs typeface="Arial"/>
              </a:rPr>
              <a:t>iz </a:t>
            </a:r>
            <a:r>
              <a:rPr lang="hr-HR" i="1" spc="20" dirty="0">
                <a:latin typeface="+mj-lt"/>
                <a:cs typeface="Arial"/>
              </a:rPr>
              <a:t> europskih </a:t>
            </a:r>
            <a:r>
              <a:rPr lang="hr-HR" i="1" spc="-5" dirty="0">
                <a:latin typeface="+mj-lt"/>
                <a:cs typeface="Arial"/>
              </a:rPr>
              <a:t>strukturnih i investicijskih fondova u financijskom razdoblju 2014.- </a:t>
            </a:r>
            <a:r>
              <a:rPr lang="hr-HR" i="1" dirty="0">
                <a:latin typeface="+mj-lt"/>
                <a:cs typeface="Arial"/>
              </a:rPr>
              <a:t> </a:t>
            </a:r>
            <a:r>
              <a:rPr lang="hr-HR" i="1" spc="-5" dirty="0">
                <a:latin typeface="+mj-lt"/>
                <a:cs typeface="Arial"/>
              </a:rPr>
              <a:t>2020</a:t>
            </a:r>
            <a:r>
              <a:rPr lang="hr-HR" i="1" spc="-5" dirty="0" smtClean="0">
                <a:latin typeface="+mj-lt"/>
                <a:cs typeface="Arial"/>
              </a:rPr>
              <a:t>.)</a:t>
            </a:r>
          </a:p>
          <a:p>
            <a:pPr marL="230504" marR="223520" algn="just">
              <a:lnSpc>
                <a:spcPct val="100000"/>
              </a:lnSpc>
              <a:spcBef>
                <a:spcPts val="95"/>
              </a:spcBef>
            </a:pPr>
            <a:endParaRPr lang="hr-HR" sz="2000" dirty="0" smtClean="0">
              <a:latin typeface="+mj-lt"/>
              <a:cs typeface="Arial"/>
            </a:endParaRPr>
          </a:p>
          <a:p>
            <a:pPr marL="230504" marR="223520" algn="just">
              <a:lnSpc>
                <a:spcPct val="100000"/>
              </a:lnSpc>
              <a:spcBef>
                <a:spcPts val="95"/>
              </a:spcBef>
            </a:pPr>
            <a:endParaRPr sz="2000" dirty="0">
              <a:latin typeface="+mj-lt"/>
              <a:cs typeface="Arial"/>
            </a:endParaRPr>
          </a:p>
        </p:txBody>
      </p:sp>
      <p:sp>
        <p:nvSpPr>
          <p:cNvPr id="6" name="object 6"/>
          <p:cNvSpPr txBox="1">
            <a:spLocks noGrp="1"/>
          </p:cNvSpPr>
          <p:nvPr>
            <p:ph type="title"/>
          </p:nvPr>
        </p:nvSpPr>
        <p:spPr>
          <a:xfrm>
            <a:off x="586841" y="311353"/>
            <a:ext cx="7894955" cy="514350"/>
          </a:xfrm>
          <a:prstGeom prst="rect">
            <a:avLst/>
          </a:prstGeom>
        </p:spPr>
        <p:txBody>
          <a:bodyPr vert="horz" wrap="square" lIns="0" tIns="13335" rIns="0" bIns="0" rtlCol="0">
            <a:spAutoFit/>
          </a:bodyPr>
          <a:lstStyle/>
          <a:p>
            <a:pPr marL="12700">
              <a:lnSpc>
                <a:spcPct val="100000"/>
              </a:lnSpc>
              <a:spcBef>
                <a:spcPts val="105"/>
              </a:spcBef>
            </a:pPr>
            <a:r>
              <a:rPr sz="3200" dirty="0">
                <a:solidFill>
                  <a:srgbClr val="001F5F"/>
                </a:solidFill>
              </a:rPr>
              <a:t>Ugovor</a:t>
            </a:r>
            <a:r>
              <a:rPr sz="3200" spc="-30" dirty="0">
                <a:solidFill>
                  <a:srgbClr val="001F5F"/>
                </a:solidFill>
              </a:rPr>
              <a:t> </a:t>
            </a:r>
            <a:r>
              <a:rPr sz="3200" dirty="0">
                <a:solidFill>
                  <a:srgbClr val="001F5F"/>
                </a:solidFill>
              </a:rPr>
              <a:t>o</a:t>
            </a:r>
            <a:r>
              <a:rPr sz="3200" spc="5" dirty="0">
                <a:solidFill>
                  <a:srgbClr val="001F5F"/>
                </a:solidFill>
              </a:rPr>
              <a:t> </a:t>
            </a:r>
            <a:r>
              <a:rPr sz="3200" spc="-5" dirty="0">
                <a:solidFill>
                  <a:srgbClr val="001F5F"/>
                </a:solidFill>
              </a:rPr>
              <a:t>dodjeli</a:t>
            </a:r>
            <a:r>
              <a:rPr sz="3200" spc="-30" dirty="0">
                <a:solidFill>
                  <a:srgbClr val="001F5F"/>
                </a:solidFill>
              </a:rPr>
              <a:t> </a:t>
            </a:r>
            <a:r>
              <a:rPr sz="3200" spc="-5" dirty="0">
                <a:solidFill>
                  <a:srgbClr val="001F5F"/>
                </a:solidFill>
              </a:rPr>
              <a:t>bespovratnih</a:t>
            </a:r>
            <a:r>
              <a:rPr sz="3200" spc="-35" dirty="0">
                <a:solidFill>
                  <a:srgbClr val="001F5F"/>
                </a:solidFill>
              </a:rPr>
              <a:t> </a:t>
            </a:r>
            <a:r>
              <a:rPr sz="3200" spc="-5" dirty="0">
                <a:solidFill>
                  <a:srgbClr val="001F5F"/>
                </a:solidFill>
              </a:rPr>
              <a:t>sredstava</a:t>
            </a:r>
            <a:endParaRPr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364642" y="1182471"/>
            <a:ext cx="8270240" cy="4745530"/>
          </a:xfrm>
          <a:prstGeom prst="rect">
            <a:avLst/>
          </a:prstGeom>
        </p:spPr>
        <p:txBody>
          <a:bodyPr vert="horz" wrap="square" lIns="0" tIns="71755" rIns="0" bIns="0" rtlCol="0">
            <a:spAutoFit/>
          </a:bodyPr>
          <a:lstStyle/>
          <a:p>
            <a:pPr marL="355600" indent="-342900" algn="just">
              <a:lnSpc>
                <a:spcPct val="100000"/>
              </a:lnSpc>
              <a:spcBef>
                <a:spcPts val="565"/>
              </a:spcBef>
              <a:buFont typeface="Wingdings" panose="05000000000000000000" pitchFamily="2" charset="2"/>
              <a:buChar char="Ø"/>
            </a:pPr>
            <a:r>
              <a:rPr sz="2000" b="1" spc="-10" dirty="0" smtClean="0">
                <a:latin typeface="Calibri"/>
                <a:cs typeface="Calibri"/>
              </a:rPr>
              <a:t>POSREDNIČKO</a:t>
            </a:r>
            <a:r>
              <a:rPr sz="2000" b="1" spc="-20" dirty="0" smtClean="0">
                <a:latin typeface="Calibri"/>
                <a:cs typeface="Calibri"/>
              </a:rPr>
              <a:t> </a:t>
            </a:r>
            <a:r>
              <a:rPr sz="2000" b="1" spc="-10" dirty="0">
                <a:latin typeface="Calibri"/>
                <a:cs typeface="Calibri"/>
              </a:rPr>
              <a:t>TIJELO</a:t>
            </a:r>
            <a:r>
              <a:rPr sz="2000" b="1" spc="-20" dirty="0">
                <a:latin typeface="Calibri"/>
                <a:cs typeface="Calibri"/>
              </a:rPr>
              <a:t> </a:t>
            </a:r>
            <a:r>
              <a:rPr sz="2000" b="1" dirty="0">
                <a:latin typeface="Calibri"/>
                <a:cs typeface="Calibri"/>
              </a:rPr>
              <a:t>RAZINE</a:t>
            </a:r>
            <a:r>
              <a:rPr sz="2000" b="1" spc="-30" dirty="0">
                <a:latin typeface="Calibri"/>
                <a:cs typeface="Calibri"/>
              </a:rPr>
              <a:t> </a:t>
            </a:r>
            <a:r>
              <a:rPr sz="2000" b="1" dirty="0">
                <a:latin typeface="Calibri"/>
                <a:cs typeface="Calibri"/>
              </a:rPr>
              <a:t>2</a:t>
            </a:r>
            <a:r>
              <a:rPr sz="2000" b="1" spc="-15" dirty="0">
                <a:latin typeface="Calibri"/>
                <a:cs typeface="Calibri"/>
              </a:rPr>
              <a:t> </a:t>
            </a:r>
            <a:r>
              <a:rPr sz="2000" b="1" dirty="0" smtClean="0">
                <a:latin typeface="Calibri"/>
                <a:cs typeface="Calibri"/>
              </a:rPr>
              <a:t>(PT2</a:t>
            </a:r>
            <a:r>
              <a:rPr sz="2000" b="1" dirty="0">
                <a:latin typeface="Calibri"/>
                <a:cs typeface="Calibri"/>
              </a:rPr>
              <a:t>)</a:t>
            </a:r>
            <a:r>
              <a:rPr sz="2000" b="1" spc="-40" dirty="0">
                <a:latin typeface="Calibri"/>
                <a:cs typeface="Calibri"/>
              </a:rPr>
              <a:t> </a:t>
            </a:r>
            <a:r>
              <a:rPr sz="2000" dirty="0">
                <a:latin typeface="Wingdings"/>
                <a:cs typeface="Wingdings"/>
              </a:rPr>
              <a:t></a:t>
            </a:r>
          </a:p>
          <a:p>
            <a:pPr marL="12700" marR="6350" algn="just">
              <a:lnSpc>
                <a:spcPct val="100000"/>
              </a:lnSpc>
              <a:spcBef>
                <a:spcPts val="470"/>
              </a:spcBef>
            </a:pPr>
            <a:r>
              <a:rPr sz="2000" dirty="0">
                <a:latin typeface="Calibri"/>
                <a:cs typeface="Calibri"/>
              </a:rPr>
              <a:t>nacionalno </a:t>
            </a:r>
            <a:r>
              <a:rPr sz="2000" spc="-5" dirty="0">
                <a:latin typeface="Calibri"/>
                <a:cs typeface="Calibri"/>
              </a:rPr>
              <a:t>ili </a:t>
            </a:r>
            <a:r>
              <a:rPr sz="2000" spc="-10" dirty="0">
                <a:latin typeface="Calibri"/>
                <a:cs typeface="Calibri"/>
              </a:rPr>
              <a:t>javno </a:t>
            </a:r>
            <a:r>
              <a:rPr sz="2000" spc="-5" dirty="0">
                <a:latin typeface="Calibri"/>
                <a:cs typeface="Calibri"/>
              </a:rPr>
              <a:t>tijelo </a:t>
            </a:r>
            <a:r>
              <a:rPr sz="2000" spc="-20" dirty="0">
                <a:latin typeface="Calibri"/>
                <a:cs typeface="Calibri"/>
              </a:rPr>
              <a:t>koje, </a:t>
            </a:r>
            <a:r>
              <a:rPr sz="2000" dirty="0">
                <a:latin typeface="Calibri"/>
                <a:cs typeface="Calibri"/>
              </a:rPr>
              <a:t>u </a:t>
            </a:r>
            <a:r>
              <a:rPr sz="2000" spc="-5" dirty="0">
                <a:latin typeface="Calibri"/>
                <a:cs typeface="Calibri"/>
              </a:rPr>
              <a:t>okviru </a:t>
            </a:r>
            <a:r>
              <a:rPr sz="2000" spc="-10" dirty="0">
                <a:latin typeface="Calibri"/>
                <a:cs typeface="Calibri"/>
              </a:rPr>
              <a:t>odgovornosti </a:t>
            </a:r>
            <a:r>
              <a:rPr sz="2000" spc="-15" dirty="0">
                <a:latin typeface="Calibri"/>
                <a:cs typeface="Calibri"/>
              </a:rPr>
              <a:t>Upravljačkog </a:t>
            </a:r>
            <a:r>
              <a:rPr sz="2000" spc="-5" dirty="0">
                <a:latin typeface="Calibri"/>
                <a:cs typeface="Calibri"/>
              </a:rPr>
              <a:t>tijela, </a:t>
            </a:r>
            <a:r>
              <a:rPr sz="2000" spc="-10" dirty="0">
                <a:latin typeface="Calibri"/>
                <a:cs typeface="Calibri"/>
              </a:rPr>
              <a:t>obavlja </a:t>
            </a:r>
            <a:r>
              <a:rPr sz="2000" spc="-440" dirty="0">
                <a:latin typeface="Calibri"/>
                <a:cs typeface="Calibri"/>
              </a:rPr>
              <a:t> </a:t>
            </a:r>
            <a:r>
              <a:rPr sz="2000" spc="-10" dirty="0">
                <a:latin typeface="Calibri"/>
                <a:cs typeface="Calibri"/>
              </a:rPr>
              <a:t>delegirane</a:t>
            </a:r>
            <a:r>
              <a:rPr sz="2000" spc="15" dirty="0">
                <a:latin typeface="Calibri"/>
                <a:cs typeface="Calibri"/>
              </a:rPr>
              <a:t> </a:t>
            </a:r>
            <a:r>
              <a:rPr sz="2000" spc="-10" dirty="0">
                <a:latin typeface="Calibri"/>
                <a:cs typeface="Calibri"/>
              </a:rPr>
              <a:t>funkcije</a:t>
            </a:r>
            <a:r>
              <a:rPr sz="2000" spc="-5" dirty="0">
                <a:latin typeface="Calibri"/>
                <a:cs typeface="Calibri"/>
              </a:rPr>
              <a:t> </a:t>
            </a:r>
            <a:r>
              <a:rPr sz="2000" spc="-20" dirty="0">
                <a:latin typeface="Calibri"/>
                <a:cs typeface="Calibri"/>
              </a:rPr>
              <a:t>koje</a:t>
            </a:r>
            <a:r>
              <a:rPr sz="2000" spc="-10" dirty="0">
                <a:latin typeface="Calibri"/>
                <a:cs typeface="Calibri"/>
              </a:rPr>
              <a:t> </a:t>
            </a:r>
            <a:r>
              <a:rPr sz="2000" spc="-5" dirty="0">
                <a:latin typeface="Calibri"/>
                <a:cs typeface="Calibri"/>
              </a:rPr>
              <a:t>se</a:t>
            </a:r>
            <a:r>
              <a:rPr sz="2000" spc="10" dirty="0">
                <a:latin typeface="Calibri"/>
                <a:cs typeface="Calibri"/>
              </a:rPr>
              <a:t> </a:t>
            </a:r>
            <a:r>
              <a:rPr sz="2000" spc="-5" dirty="0">
                <a:latin typeface="Calibri"/>
                <a:cs typeface="Calibri"/>
              </a:rPr>
              <a:t>odnose</a:t>
            </a:r>
            <a:r>
              <a:rPr sz="2000" spc="-25" dirty="0">
                <a:latin typeface="Calibri"/>
                <a:cs typeface="Calibri"/>
              </a:rPr>
              <a:t> </a:t>
            </a:r>
            <a:r>
              <a:rPr sz="2000" dirty="0">
                <a:latin typeface="Calibri"/>
                <a:cs typeface="Calibri"/>
              </a:rPr>
              <a:t>na:</a:t>
            </a:r>
          </a:p>
          <a:p>
            <a:pPr>
              <a:lnSpc>
                <a:spcPct val="100000"/>
              </a:lnSpc>
            </a:pPr>
            <a:endParaRPr sz="2750" dirty="0">
              <a:latin typeface="Calibri"/>
              <a:cs typeface="Calibri"/>
            </a:endParaRPr>
          </a:p>
          <a:p>
            <a:pPr marL="469900" indent="-457200">
              <a:lnSpc>
                <a:spcPct val="100000"/>
              </a:lnSpc>
              <a:buAutoNum type="arabicPeriod"/>
              <a:tabLst>
                <a:tab pos="469265" algn="l"/>
                <a:tab pos="469900" algn="l"/>
              </a:tabLst>
            </a:pPr>
            <a:r>
              <a:rPr sz="2000" b="1" spc="-5" dirty="0">
                <a:latin typeface="Calibri"/>
                <a:cs typeface="Calibri"/>
              </a:rPr>
              <a:t>provjeru </a:t>
            </a:r>
            <a:r>
              <a:rPr sz="2000" b="1" dirty="0">
                <a:latin typeface="Calibri"/>
                <a:cs typeface="Calibri"/>
              </a:rPr>
              <a:t>jesu</a:t>
            </a:r>
            <a:r>
              <a:rPr sz="2000" b="1" spc="5" dirty="0">
                <a:latin typeface="Calibri"/>
                <a:cs typeface="Calibri"/>
              </a:rPr>
              <a:t> </a:t>
            </a:r>
            <a:r>
              <a:rPr sz="2000" b="1" spc="-5" dirty="0">
                <a:latin typeface="Calibri"/>
                <a:cs typeface="Calibri"/>
              </a:rPr>
              <a:t>li</a:t>
            </a:r>
            <a:r>
              <a:rPr sz="2000" b="1" spc="-20" dirty="0">
                <a:latin typeface="Calibri"/>
                <a:cs typeface="Calibri"/>
              </a:rPr>
              <a:t> </a:t>
            </a:r>
            <a:r>
              <a:rPr sz="2000" b="1" spc="-10" dirty="0">
                <a:latin typeface="Calibri"/>
                <a:cs typeface="Calibri"/>
              </a:rPr>
              <a:t>financirani</a:t>
            </a:r>
            <a:r>
              <a:rPr sz="2000" b="1" spc="5" dirty="0">
                <a:latin typeface="Calibri"/>
                <a:cs typeface="Calibri"/>
              </a:rPr>
              <a:t> </a:t>
            </a:r>
            <a:r>
              <a:rPr sz="2000" b="1" spc="-10" dirty="0">
                <a:latin typeface="Calibri"/>
                <a:cs typeface="Calibri"/>
              </a:rPr>
              <a:t>proizvodi</a:t>
            </a:r>
            <a:r>
              <a:rPr sz="2000" b="1" spc="-15" dirty="0">
                <a:latin typeface="Calibri"/>
                <a:cs typeface="Calibri"/>
              </a:rPr>
              <a:t> </a:t>
            </a:r>
            <a:r>
              <a:rPr sz="2000" b="1" dirty="0">
                <a:latin typeface="Calibri"/>
                <a:cs typeface="Calibri"/>
              </a:rPr>
              <a:t>i</a:t>
            </a:r>
            <a:r>
              <a:rPr sz="2000" b="1" spc="-5" dirty="0">
                <a:latin typeface="Calibri"/>
                <a:cs typeface="Calibri"/>
              </a:rPr>
              <a:t> usluge</a:t>
            </a:r>
            <a:r>
              <a:rPr sz="2000" b="1" dirty="0">
                <a:latin typeface="Calibri"/>
                <a:cs typeface="Calibri"/>
              </a:rPr>
              <a:t> isporučeni;</a:t>
            </a:r>
            <a:endParaRPr sz="2000" dirty="0">
              <a:latin typeface="Calibri"/>
              <a:cs typeface="Calibri"/>
            </a:endParaRPr>
          </a:p>
          <a:p>
            <a:pPr marL="469900" indent="-457200">
              <a:lnSpc>
                <a:spcPct val="100000"/>
              </a:lnSpc>
              <a:spcBef>
                <a:spcPts val="484"/>
              </a:spcBef>
              <a:buAutoNum type="arabicPeriod"/>
              <a:tabLst>
                <a:tab pos="469265" algn="l"/>
                <a:tab pos="469900" algn="l"/>
              </a:tabLst>
            </a:pPr>
            <a:r>
              <a:rPr sz="2000" b="1" dirty="0">
                <a:latin typeface="Calibri"/>
                <a:cs typeface="Calibri"/>
              </a:rPr>
              <a:t>jesu </a:t>
            </a:r>
            <a:r>
              <a:rPr sz="2000" b="1" spc="-5" dirty="0">
                <a:latin typeface="Calibri"/>
                <a:cs typeface="Calibri"/>
              </a:rPr>
              <a:t>li </a:t>
            </a:r>
            <a:r>
              <a:rPr sz="2000" b="1" spc="-10" dirty="0">
                <a:latin typeface="Calibri"/>
                <a:cs typeface="Calibri"/>
              </a:rPr>
              <a:t>izdaci</a:t>
            </a:r>
            <a:r>
              <a:rPr sz="2000" b="1" spc="-5" dirty="0">
                <a:latin typeface="Calibri"/>
                <a:cs typeface="Calibri"/>
              </a:rPr>
              <a:t> </a:t>
            </a:r>
            <a:r>
              <a:rPr sz="2000" b="1" spc="-15" dirty="0">
                <a:latin typeface="Calibri"/>
                <a:cs typeface="Calibri"/>
              </a:rPr>
              <a:t>koje</a:t>
            </a:r>
            <a:r>
              <a:rPr sz="2000" b="1" spc="-5" dirty="0">
                <a:latin typeface="Calibri"/>
                <a:cs typeface="Calibri"/>
              </a:rPr>
              <a:t> </a:t>
            </a:r>
            <a:r>
              <a:rPr sz="2000" b="1" dirty="0">
                <a:latin typeface="Calibri"/>
                <a:cs typeface="Calibri"/>
              </a:rPr>
              <a:t>je</a:t>
            </a:r>
            <a:r>
              <a:rPr sz="2000" b="1" spc="5" dirty="0">
                <a:latin typeface="Calibri"/>
                <a:cs typeface="Calibri"/>
              </a:rPr>
              <a:t> </a:t>
            </a:r>
            <a:r>
              <a:rPr sz="2000" b="1" spc="-10" dirty="0">
                <a:latin typeface="Calibri"/>
                <a:cs typeface="Calibri"/>
              </a:rPr>
              <a:t>korisnik</a:t>
            </a:r>
            <a:r>
              <a:rPr sz="2000" b="1" spc="-5" dirty="0">
                <a:latin typeface="Calibri"/>
                <a:cs typeface="Calibri"/>
              </a:rPr>
              <a:t> </a:t>
            </a:r>
            <a:r>
              <a:rPr sz="2000" b="1" spc="-10" dirty="0">
                <a:latin typeface="Calibri"/>
                <a:cs typeface="Calibri"/>
              </a:rPr>
              <a:t>prikazao</a:t>
            </a:r>
            <a:r>
              <a:rPr sz="2000" b="1" spc="-15" dirty="0">
                <a:latin typeface="Calibri"/>
                <a:cs typeface="Calibri"/>
              </a:rPr>
              <a:t> za</a:t>
            </a:r>
            <a:r>
              <a:rPr sz="2000" b="1" spc="15" dirty="0">
                <a:latin typeface="Calibri"/>
                <a:cs typeface="Calibri"/>
              </a:rPr>
              <a:t> </a:t>
            </a:r>
            <a:r>
              <a:rPr sz="2000" b="1" spc="-5" dirty="0">
                <a:latin typeface="Calibri"/>
                <a:cs typeface="Calibri"/>
              </a:rPr>
              <a:t>projekt</a:t>
            </a:r>
            <a:r>
              <a:rPr sz="2000" b="1" dirty="0">
                <a:latin typeface="Calibri"/>
                <a:cs typeface="Calibri"/>
              </a:rPr>
              <a:t> </a:t>
            </a:r>
            <a:r>
              <a:rPr sz="2000" b="1" spc="-10" dirty="0">
                <a:latin typeface="Calibri"/>
                <a:cs typeface="Calibri"/>
              </a:rPr>
              <a:t>stvarno nastali;</a:t>
            </a:r>
            <a:r>
              <a:rPr sz="2000" b="1" spc="-15" dirty="0">
                <a:latin typeface="Calibri"/>
                <a:cs typeface="Calibri"/>
              </a:rPr>
              <a:t> </a:t>
            </a:r>
            <a:r>
              <a:rPr sz="2000" b="1" spc="-25" dirty="0">
                <a:latin typeface="Calibri"/>
                <a:cs typeface="Calibri"/>
              </a:rPr>
              <a:t>te</a:t>
            </a:r>
            <a:endParaRPr sz="2000" dirty="0">
              <a:latin typeface="Calibri"/>
              <a:cs typeface="Calibri"/>
            </a:endParaRPr>
          </a:p>
          <a:p>
            <a:pPr marL="469900" marR="5080" indent="-457200">
              <a:lnSpc>
                <a:spcPct val="100000"/>
              </a:lnSpc>
              <a:spcBef>
                <a:spcPts val="480"/>
              </a:spcBef>
              <a:buAutoNum type="arabicPeriod"/>
              <a:tabLst>
                <a:tab pos="469265" algn="l"/>
                <a:tab pos="469900" algn="l"/>
              </a:tabLst>
            </a:pPr>
            <a:r>
              <a:rPr sz="2000" b="1" spc="-10" dirty="0">
                <a:latin typeface="Calibri"/>
                <a:cs typeface="Calibri"/>
              </a:rPr>
              <a:t>udovoljavaju</a:t>
            </a:r>
            <a:r>
              <a:rPr sz="2000" b="1" spc="85" dirty="0">
                <a:latin typeface="Calibri"/>
                <a:cs typeface="Calibri"/>
              </a:rPr>
              <a:t> </a:t>
            </a:r>
            <a:r>
              <a:rPr sz="2000" b="1" spc="-10" dirty="0">
                <a:latin typeface="Calibri"/>
                <a:cs typeface="Calibri"/>
              </a:rPr>
              <a:t>li</a:t>
            </a:r>
            <a:r>
              <a:rPr sz="2000" b="1" spc="85" dirty="0">
                <a:latin typeface="Calibri"/>
                <a:cs typeface="Calibri"/>
              </a:rPr>
              <a:t> </a:t>
            </a:r>
            <a:r>
              <a:rPr sz="2000" b="1" spc="-5" dirty="0">
                <a:latin typeface="Calibri"/>
                <a:cs typeface="Calibri"/>
              </a:rPr>
              <a:t>nacionalnim</a:t>
            </a:r>
            <a:r>
              <a:rPr sz="2000" b="1" spc="80" dirty="0">
                <a:latin typeface="Calibri"/>
                <a:cs typeface="Calibri"/>
              </a:rPr>
              <a:t> </a:t>
            </a:r>
            <a:r>
              <a:rPr sz="2000" b="1" dirty="0">
                <a:latin typeface="Calibri"/>
                <a:cs typeface="Calibri"/>
              </a:rPr>
              <a:t>i</a:t>
            </a:r>
            <a:r>
              <a:rPr sz="2000" b="1" spc="65" dirty="0">
                <a:latin typeface="Calibri"/>
                <a:cs typeface="Calibri"/>
              </a:rPr>
              <a:t> </a:t>
            </a:r>
            <a:r>
              <a:rPr sz="2000" b="1" spc="-10" dirty="0">
                <a:latin typeface="Calibri"/>
                <a:cs typeface="Calibri"/>
              </a:rPr>
              <a:t>pravilima</a:t>
            </a:r>
            <a:r>
              <a:rPr sz="2000" b="1" spc="80" dirty="0">
                <a:latin typeface="Calibri"/>
                <a:cs typeface="Calibri"/>
              </a:rPr>
              <a:t> </a:t>
            </a:r>
            <a:r>
              <a:rPr sz="2000" b="1" spc="-15" dirty="0">
                <a:latin typeface="Calibri"/>
                <a:cs typeface="Calibri"/>
              </a:rPr>
              <a:t>Europske</a:t>
            </a:r>
            <a:r>
              <a:rPr sz="2000" b="1" spc="100" dirty="0">
                <a:latin typeface="Calibri"/>
                <a:cs typeface="Calibri"/>
              </a:rPr>
              <a:t> </a:t>
            </a:r>
            <a:r>
              <a:rPr sz="2000" b="1" dirty="0">
                <a:latin typeface="Calibri"/>
                <a:cs typeface="Calibri"/>
              </a:rPr>
              <a:t>unije</a:t>
            </a:r>
            <a:r>
              <a:rPr sz="2000" b="1" spc="65" dirty="0">
                <a:latin typeface="Calibri"/>
                <a:cs typeface="Calibri"/>
              </a:rPr>
              <a:t> </a:t>
            </a:r>
            <a:r>
              <a:rPr sz="2000" b="1" spc="-10" dirty="0">
                <a:latin typeface="Calibri"/>
                <a:cs typeface="Calibri"/>
              </a:rPr>
              <a:t>tijekom</a:t>
            </a:r>
            <a:r>
              <a:rPr sz="2000" b="1" spc="90" dirty="0">
                <a:latin typeface="Calibri"/>
                <a:cs typeface="Calibri"/>
              </a:rPr>
              <a:t> </a:t>
            </a:r>
            <a:r>
              <a:rPr sz="2000" b="1" spc="-5" dirty="0">
                <a:latin typeface="Calibri"/>
                <a:cs typeface="Calibri"/>
              </a:rPr>
              <a:t>cijelog </a:t>
            </a:r>
            <a:r>
              <a:rPr sz="2000" b="1" spc="-440" dirty="0">
                <a:latin typeface="Calibri"/>
                <a:cs typeface="Calibri"/>
              </a:rPr>
              <a:t> </a:t>
            </a:r>
            <a:r>
              <a:rPr sz="2000" b="1" spc="-10" dirty="0">
                <a:latin typeface="Calibri"/>
                <a:cs typeface="Calibri"/>
              </a:rPr>
              <a:t>razdoblja</a:t>
            </a:r>
            <a:r>
              <a:rPr sz="2000" b="1" spc="-15" dirty="0">
                <a:latin typeface="Calibri"/>
                <a:cs typeface="Calibri"/>
              </a:rPr>
              <a:t> </a:t>
            </a:r>
            <a:r>
              <a:rPr sz="2000" b="1" spc="-5" dirty="0">
                <a:latin typeface="Calibri"/>
                <a:cs typeface="Calibri"/>
              </a:rPr>
              <a:t>provedbe</a:t>
            </a:r>
            <a:r>
              <a:rPr sz="2000" b="1" spc="5" dirty="0">
                <a:latin typeface="Calibri"/>
                <a:cs typeface="Calibri"/>
              </a:rPr>
              <a:t> </a:t>
            </a:r>
            <a:r>
              <a:rPr sz="2000" b="1" dirty="0">
                <a:latin typeface="Calibri"/>
                <a:cs typeface="Calibri"/>
              </a:rPr>
              <a:t>i</a:t>
            </a:r>
            <a:r>
              <a:rPr sz="2000" b="1" spc="-10" dirty="0">
                <a:latin typeface="Calibri"/>
                <a:cs typeface="Calibri"/>
              </a:rPr>
              <a:t> trajanja</a:t>
            </a:r>
            <a:r>
              <a:rPr sz="2000" b="1" spc="-15" dirty="0">
                <a:latin typeface="Calibri"/>
                <a:cs typeface="Calibri"/>
              </a:rPr>
              <a:t> </a:t>
            </a:r>
            <a:r>
              <a:rPr sz="2000" b="1" spc="-10" dirty="0">
                <a:latin typeface="Calibri"/>
                <a:cs typeface="Calibri"/>
              </a:rPr>
              <a:t>projekta.</a:t>
            </a:r>
            <a:endParaRPr sz="2000" dirty="0">
              <a:latin typeface="Calibri"/>
              <a:cs typeface="Calibri"/>
            </a:endParaRPr>
          </a:p>
          <a:p>
            <a:pPr>
              <a:lnSpc>
                <a:spcPct val="100000"/>
              </a:lnSpc>
              <a:spcBef>
                <a:spcPts val="5"/>
              </a:spcBef>
            </a:pPr>
            <a:endParaRPr sz="2750" dirty="0">
              <a:latin typeface="Calibri"/>
              <a:cs typeface="Calibri"/>
            </a:endParaRPr>
          </a:p>
          <a:p>
            <a:pPr marL="12700" marR="5080" algn="just">
              <a:lnSpc>
                <a:spcPct val="100000"/>
              </a:lnSpc>
            </a:pPr>
            <a:r>
              <a:rPr sz="2000" b="1" spc="-5" dirty="0">
                <a:latin typeface="Calibri"/>
                <a:cs typeface="Calibri"/>
              </a:rPr>
              <a:t>PT2</a:t>
            </a:r>
            <a:r>
              <a:rPr sz="2000" b="1" dirty="0">
                <a:latin typeface="Calibri"/>
                <a:cs typeface="Calibri"/>
              </a:rPr>
              <a:t> </a:t>
            </a:r>
            <a:r>
              <a:rPr sz="2000" b="1" spc="-5" dirty="0">
                <a:latin typeface="Calibri"/>
                <a:cs typeface="Calibri"/>
              </a:rPr>
              <a:t>ispituje</a:t>
            </a:r>
            <a:r>
              <a:rPr sz="2000" b="1" dirty="0">
                <a:latin typeface="Calibri"/>
                <a:cs typeface="Calibri"/>
              </a:rPr>
              <a:t> </a:t>
            </a:r>
            <a:r>
              <a:rPr sz="2000" b="1" spc="-5" dirty="0">
                <a:latin typeface="Calibri"/>
                <a:cs typeface="Calibri"/>
              </a:rPr>
              <a:t>sumnje</a:t>
            </a:r>
            <a:r>
              <a:rPr sz="2000" b="1" dirty="0">
                <a:latin typeface="Calibri"/>
                <a:cs typeface="Calibri"/>
              </a:rPr>
              <a:t> na</a:t>
            </a:r>
            <a:r>
              <a:rPr sz="2000" b="1" spc="5" dirty="0">
                <a:latin typeface="Calibri"/>
                <a:cs typeface="Calibri"/>
              </a:rPr>
              <a:t> </a:t>
            </a:r>
            <a:r>
              <a:rPr sz="2000" b="1" spc="-10" dirty="0">
                <a:latin typeface="Calibri"/>
                <a:cs typeface="Calibri"/>
              </a:rPr>
              <a:t>nepravilnosti,</a:t>
            </a:r>
            <a:r>
              <a:rPr sz="2000" b="1" spc="-5" dirty="0">
                <a:latin typeface="Calibri"/>
                <a:cs typeface="Calibri"/>
              </a:rPr>
              <a:t> utvrđuje</a:t>
            </a:r>
            <a:r>
              <a:rPr sz="2000" b="1" dirty="0">
                <a:latin typeface="Calibri"/>
                <a:cs typeface="Calibri"/>
              </a:rPr>
              <a:t> </a:t>
            </a:r>
            <a:r>
              <a:rPr sz="2000" b="1" spc="-10" dirty="0">
                <a:latin typeface="Calibri"/>
                <a:cs typeface="Calibri"/>
              </a:rPr>
              <a:t>postojanje</a:t>
            </a:r>
            <a:r>
              <a:rPr sz="2000" b="1" spc="-5" dirty="0">
                <a:latin typeface="Calibri"/>
                <a:cs typeface="Calibri"/>
              </a:rPr>
              <a:t> </a:t>
            </a:r>
            <a:r>
              <a:rPr sz="2000" b="1" spc="-10" dirty="0">
                <a:latin typeface="Calibri"/>
                <a:cs typeface="Calibri"/>
              </a:rPr>
              <a:t>nepravilnosti</a:t>
            </a:r>
            <a:r>
              <a:rPr sz="2000" b="1" spc="-5" dirty="0">
                <a:latin typeface="Calibri"/>
                <a:cs typeface="Calibri"/>
              </a:rPr>
              <a:t> </a:t>
            </a:r>
            <a:r>
              <a:rPr sz="2000" b="1" spc="-25" dirty="0">
                <a:latin typeface="Calibri"/>
                <a:cs typeface="Calibri"/>
              </a:rPr>
              <a:t>te </a:t>
            </a:r>
            <a:r>
              <a:rPr sz="2000" b="1" spc="-20" dirty="0">
                <a:latin typeface="Calibri"/>
                <a:cs typeface="Calibri"/>
              </a:rPr>
              <a:t> </a:t>
            </a:r>
            <a:r>
              <a:rPr sz="2000" b="1" dirty="0">
                <a:latin typeface="Calibri"/>
                <a:cs typeface="Calibri"/>
              </a:rPr>
              <a:t>sukladno </a:t>
            </a:r>
            <a:r>
              <a:rPr sz="2000" b="1" spc="-5" dirty="0">
                <a:latin typeface="Calibri"/>
                <a:cs typeface="Calibri"/>
              </a:rPr>
              <a:t>smjernicama iz </a:t>
            </a:r>
            <a:r>
              <a:rPr sz="2000" b="1" spc="-10" dirty="0">
                <a:latin typeface="Calibri"/>
                <a:cs typeface="Calibri"/>
              </a:rPr>
              <a:t>članka </a:t>
            </a:r>
            <a:r>
              <a:rPr sz="2000" b="1" dirty="0">
                <a:latin typeface="Calibri"/>
                <a:cs typeface="Calibri"/>
              </a:rPr>
              <a:t>8. </a:t>
            </a:r>
            <a:r>
              <a:rPr sz="2000" b="1" spc="-20" dirty="0">
                <a:latin typeface="Calibri"/>
                <a:cs typeface="Calibri"/>
              </a:rPr>
              <a:t>stavka </a:t>
            </a:r>
            <a:r>
              <a:rPr sz="2000" b="1" dirty="0">
                <a:latin typeface="Calibri"/>
                <a:cs typeface="Calibri"/>
              </a:rPr>
              <a:t>3. </a:t>
            </a:r>
            <a:r>
              <a:rPr sz="2000" b="1" spc="-20" dirty="0">
                <a:latin typeface="Calibri"/>
                <a:cs typeface="Calibri"/>
              </a:rPr>
              <a:t>točke </a:t>
            </a:r>
            <a:r>
              <a:rPr sz="2000" b="1" dirty="0">
                <a:latin typeface="Calibri"/>
                <a:cs typeface="Calibri"/>
              </a:rPr>
              <a:t>8. </a:t>
            </a:r>
            <a:r>
              <a:rPr sz="2000" b="1" spc="-10" dirty="0">
                <a:latin typeface="Calibri"/>
                <a:cs typeface="Calibri"/>
              </a:rPr>
              <a:t>podtočke </a:t>
            </a:r>
            <a:r>
              <a:rPr sz="2000" b="1" spc="10" dirty="0">
                <a:latin typeface="Calibri"/>
                <a:cs typeface="Calibri"/>
              </a:rPr>
              <a:t>f) </a:t>
            </a:r>
            <a:r>
              <a:rPr sz="2000" b="1" spc="-15" dirty="0">
                <a:latin typeface="Calibri"/>
                <a:cs typeface="Calibri"/>
              </a:rPr>
              <a:t>Zakona </a:t>
            </a:r>
            <a:r>
              <a:rPr sz="2000" b="1" dirty="0">
                <a:latin typeface="Calibri"/>
                <a:cs typeface="Calibri"/>
              </a:rPr>
              <a:t>o </a:t>
            </a:r>
            <a:r>
              <a:rPr sz="2000" b="1" spc="5" dirty="0">
                <a:latin typeface="Calibri"/>
                <a:cs typeface="Calibri"/>
              </a:rPr>
              <a:t> </a:t>
            </a:r>
            <a:r>
              <a:rPr sz="2000" b="1" dirty="0">
                <a:latin typeface="Calibri"/>
                <a:cs typeface="Calibri"/>
              </a:rPr>
              <a:t>utvrđenim</a:t>
            </a:r>
            <a:r>
              <a:rPr sz="2000" b="1" spc="-20" dirty="0">
                <a:latin typeface="Calibri"/>
                <a:cs typeface="Calibri"/>
              </a:rPr>
              <a:t> </a:t>
            </a:r>
            <a:r>
              <a:rPr sz="2000" b="1" spc="-10" dirty="0">
                <a:latin typeface="Calibri"/>
                <a:cs typeface="Calibri"/>
              </a:rPr>
              <a:t>nepravilnostima</a:t>
            </a:r>
            <a:r>
              <a:rPr sz="2000" b="1" spc="-40" dirty="0">
                <a:latin typeface="Calibri"/>
                <a:cs typeface="Calibri"/>
              </a:rPr>
              <a:t> </a:t>
            </a:r>
            <a:r>
              <a:rPr sz="2000" b="1" spc="-15" dirty="0">
                <a:latin typeface="Calibri"/>
                <a:cs typeface="Calibri"/>
              </a:rPr>
              <a:t>izvještava</a:t>
            </a:r>
            <a:r>
              <a:rPr sz="2000" b="1" spc="-5" dirty="0">
                <a:latin typeface="Calibri"/>
                <a:cs typeface="Calibri"/>
              </a:rPr>
              <a:t> nadležna</a:t>
            </a:r>
            <a:r>
              <a:rPr sz="2000" b="1" spc="-15" dirty="0">
                <a:latin typeface="Calibri"/>
                <a:cs typeface="Calibri"/>
              </a:rPr>
              <a:t> </a:t>
            </a:r>
            <a:r>
              <a:rPr sz="2000" b="1" dirty="0">
                <a:latin typeface="Calibri"/>
                <a:cs typeface="Calibri"/>
              </a:rPr>
              <a:t>tijela.</a:t>
            </a:r>
            <a:endParaRPr sz="2000" dirty="0">
              <a:latin typeface="Calibri"/>
              <a:cs typeface="Calibri"/>
            </a:endParaRPr>
          </a:p>
          <a:p>
            <a:pPr marL="181610" marR="182245" indent="2540" algn="ctr">
              <a:lnSpc>
                <a:spcPct val="100000"/>
              </a:lnSpc>
              <a:spcBef>
                <a:spcPts val="470"/>
              </a:spcBef>
            </a:pPr>
            <a:r>
              <a:rPr sz="1600" i="1" spc="-5" dirty="0">
                <a:latin typeface="Arial"/>
                <a:cs typeface="Arial"/>
              </a:rPr>
              <a:t>(Članak</a:t>
            </a:r>
            <a:r>
              <a:rPr sz="1600" i="1" spc="5" dirty="0">
                <a:latin typeface="Arial"/>
                <a:cs typeface="Arial"/>
              </a:rPr>
              <a:t> </a:t>
            </a:r>
            <a:r>
              <a:rPr sz="1600" i="1" spc="-45" dirty="0">
                <a:latin typeface="Arial"/>
                <a:cs typeface="Arial"/>
              </a:rPr>
              <a:t>11.</a:t>
            </a:r>
            <a:r>
              <a:rPr sz="1600" i="1" spc="10" dirty="0">
                <a:latin typeface="Arial"/>
                <a:cs typeface="Arial"/>
              </a:rPr>
              <a:t> </a:t>
            </a:r>
            <a:r>
              <a:rPr sz="1600" i="1" spc="-5" dirty="0">
                <a:latin typeface="Arial"/>
                <a:cs typeface="Arial"/>
              </a:rPr>
              <a:t>Zakona</a:t>
            </a:r>
            <a:r>
              <a:rPr sz="1600" i="1" spc="5" dirty="0">
                <a:latin typeface="Arial"/>
                <a:cs typeface="Arial"/>
              </a:rPr>
              <a:t> </a:t>
            </a:r>
            <a:r>
              <a:rPr sz="1600" i="1" spc="-5" dirty="0">
                <a:latin typeface="Arial"/>
                <a:cs typeface="Arial"/>
              </a:rPr>
              <a:t>o</a:t>
            </a:r>
            <a:r>
              <a:rPr sz="1600" i="1" spc="5" dirty="0">
                <a:latin typeface="Arial"/>
                <a:cs typeface="Arial"/>
              </a:rPr>
              <a:t> </a:t>
            </a:r>
            <a:r>
              <a:rPr sz="1600" i="1" spc="-5" dirty="0">
                <a:latin typeface="Arial"/>
                <a:cs typeface="Arial"/>
              </a:rPr>
              <a:t>uspostavi institucionalnog</a:t>
            </a:r>
            <a:r>
              <a:rPr sz="1600" i="1" spc="-25" dirty="0">
                <a:latin typeface="Arial"/>
                <a:cs typeface="Arial"/>
              </a:rPr>
              <a:t> </a:t>
            </a:r>
            <a:r>
              <a:rPr sz="1600" i="1" spc="-5" dirty="0">
                <a:latin typeface="Arial"/>
                <a:cs typeface="Arial"/>
              </a:rPr>
              <a:t>okvira</a:t>
            </a:r>
            <a:r>
              <a:rPr sz="1600" i="1" spc="-20" dirty="0">
                <a:latin typeface="Arial"/>
                <a:cs typeface="Arial"/>
              </a:rPr>
              <a:t> </a:t>
            </a:r>
            <a:r>
              <a:rPr sz="1600" i="1" spc="-30" dirty="0">
                <a:latin typeface="Arial"/>
                <a:cs typeface="Arial"/>
              </a:rPr>
              <a:t>za</a:t>
            </a:r>
            <a:r>
              <a:rPr sz="1600" i="1" spc="75" dirty="0">
                <a:latin typeface="Arial"/>
                <a:cs typeface="Arial"/>
              </a:rPr>
              <a:t> </a:t>
            </a:r>
            <a:r>
              <a:rPr sz="1600" i="1" spc="-5" dirty="0">
                <a:latin typeface="Arial"/>
                <a:cs typeface="Arial"/>
              </a:rPr>
              <a:t>korištenje</a:t>
            </a:r>
            <a:r>
              <a:rPr sz="1600" i="1" spc="-10" dirty="0">
                <a:latin typeface="Arial"/>
                <a:cs typeface="Arial"/>
              </a:rPr>
              <a:t> </a:t>
            </a:r>
            <a:r>
              <a:rPr sz="1600" i="1" spc="-5" dirty="0">
                <a:latin typeface="Arial"/>
                <a:cs typeface="Arial"/>
              </a:rPr>
              <a:t>strukturnih </a:t>
            </a:r>
            <a:r>
              <a:rPr sz="1600" i="1" dirty="0">
                <a:latin typeface="Arial"/>
                <a:cs typeface="Arial"/>
              </a:rPr>
              <a:t> </a:t>
            </a:r>
            <a:r>
              <a:rPr sz="1600" i="1" spc="-5" dirty="0">
                <a:latin typeface="Arial"/>
                <a:cs typeface="Arial"/>
              </a:rPr>
              <a:t>instrumenata</a:t>
            </a:r>
            <a:r>
              <a:rPr sz="1600" i="1" spc="30" dirty="0">
                <a:latin typeface="Arial"/>
                <a:cs typeface="Arial"/>
              </a:rPr>
              <a:t> </a:t>
            </a:r>
            <a:r>
              <a:rPr sz="1600" i="1" spc="-5" dirty="0">
                <a:latin typeface="Arial"/>
                <a:cs typeface="Arial"/>
              </a:rPr>
              <a:t>Europske</a:t>
            </a:r>
            <a:r>
              <a:rPr sz="1600" i="1" spc="5" dirty="0">
                <a:latin typeface="Arial"/>
                <a:cs typeface="Arial"/>
              </a:rPr>
              <a:t> </a:t>
            </a:r>
            <a:r>
              <a:rPr sz="1600" i="1" spc="-5" dirty="0">
                <a:latin typeface="Arial"/>
                <a:cs typeface="Arial"/>
              </a:rPr>
              <a:t>unije</a:t>
            </a:r>
            <a:r>
              <a:rPr sz="1600" i="1" dirty="0">
                <a:latin typeface="Arial"/>
                <a:cs typeface="Arial"/>
              </a:rPr>
              <a:t> </a:t>
            </a:r>
            <a:r>
              <a:rPr sz="1600" i="1" spc="-5" dirty="0">
                <a:latin typeface="Arial"/>
                <a:cs typeface="Arial"/>
              </a:rPr>
              <a:t>u</a:t>
            </a:r>
            <a:r>
              <a:rPr sz="1600" i="1" spc="20" dirty="0">
                <a:latin typeface="Arial"/>
                <a:cs typeface="Arial"/>
              </a:rPr>
              <a:t> </a:t>
            </a:r>
            <a:r>
              <a:rPr sz="1600" i="1" spc="-5" dirty="0">
                <a:latin typeface="Arial"/>
                <a:cs typeface="Arial"/>
              </a:rPr>
              <a:t>Republici</a:t>
            </a:r>
            <a:r>
              <a:rPr sz="1600" i="1" dirty="0">
                <a:latin typeface="Arial"/>
                <a:cs typeface="Arial"/>
              </a:rPr>
              <a:t> </a:t>
            </a:r>
            <a:r>
              <a:rPr sz="1600" i="1" spc="-5" dirty="0" err="1">
                <a:latin typeface="Arial"/>
                <a:cs typeface="Arial"/>
              </a:rPr>
              <a:t>Hrvatskoj</a:t>
            </a:r>
            <a:r>
              <a:rPr sz="1600" i="1" spc="-5" dirty="0">
                <a:latin typeface="Arial"/>
                <a:cs typeface="Arial"/>
              </a:rPr>
              <a:t> </a:t>
            </a:r>
            <a:r>
              <a:rPr sz="1600" i="1" spc="-5" dirty="0" smtClean="0">
                <a:latin typeface="Arial"/>
                <a:cs typeface="Arial"/>
              </a:rPr>
              <a:t>(</a:t>
            </a:r>
            <a:r>
              <a:rPr lang="hr-HR" sz="1600" i="1" spc="-5" dirty="0" smtClean="0">
                <a:latin typeface="Arial"/>
                <a:cs typeface="Arial"/>
              </a:rPr>
              <a:t>NN</a:t>
            </a:r>
            <a:r>
              <a:rPr sz="1600" i="1" spc="25" dirty="0" smtClean="0">
                <a:latin typeface="Arial"/>
                <a:cs typeface="Arial"/>
              </a:rPr>
              <a:t> </a:t>
            </a:r>
            <a:r>
              <a:rPr sz="1600" i="1" spc="-5" dirty="0">
                <a:latin typeface="Arial"/>
                <a:cs typeface="Arial"/>
              </a:rPr>
              <a:t>78/12,</a:t>
            </a:r>
            <a:r>
              <a:rPr sz="1600" i="1" spc="30" dirty="0">
                <a:latin typeface="Arial"/>
                <a:cs typeface="Arial"/>
              </a:rPr>
              <a:t> </a:t>
            </a:r>
            <a:r>
              <a:rPr sz="1600" i="1" spc="-5" dirty="0">
                <a:latin typeface="Arial"/>
                <a:cs typeface="Arial"/>
              </a:rPr>
              <a:t>143/13, </a:t>
            </a:r>
            <a:r>
              <a:rPr sz="1600" i="1" spc="-425" dirty="0">
                <a:latin typeface="Arial"/>
                <a:cs typeface="Arial"/>
              </a:rPr>
              <a:t> </a:t>
            </a:r>
            <a:r>
              <a:rPr sz="1600" i="1" spc="-10" dirty="0">
                <a:latin typeface="Arial"/>
                <a:cs typeface="Arial"/>
              </a:rPr>
              <a:t>157/13)</a:t>
            </a:r>
            <a:endParaRPr sz="1600" dirty="0">
              <a:latin typeface="Arial"/>
              <a:cs typeface="Arial"/>
            </a:endParaRPr>
          </a:p>
        </p:txBody>
      </p:sp>
      <p:sp>
        <p:nvSpPr>
          <p:cNvPr id="5" name="object 5"/>
          <p:cNvSpPr txBox="1">
            <a:spLocks noGrp="1"/>
          </p:cNvSpPr>
          <p:nvPr>
            <p:ph type="title"/>
          </p:nvPr>
        </p:nvSpPr>
        <p:spPr>
          <a:xfrm>
            <a:off x="2057400" y="241553"/>
            <a:ext cx="5181600" cy="566822"/>
          </a:xfrm>
          <a:prstGeom prst="rect">
            <a:avLst/>
          </a:prstGeom>
        </p:spPr>
        <p:txBody>
          <a:bodyPr vert="horz" wrap="square" lIns="0" tIns="12700" rIns="0" bIns="0" rtlCol="0">
            <a:spAutoFit/>
          </a:bodyPr>
          <a:lstStyle/>
          <a:p>
            <a:pPr marL="12700" algn="ctr">
              <a:lnSpc>
                <a:spcPct val="100000"/>
              </a:lnSpc>
              <a:spcBef>
                <a:spcPts val="100"/>
              </a:spcBef>
            </a:pPr>
            <a:r>
              <a:rPr spc="-5" dirty="0" err="1">
                <a:solidFill>
                  <a:srgbClr val="001F5F"/>
                </a:solidFill>
              </a:rPr>
              <a:t>Uloga</a:t>
            </a:r>
            <a:r>
              <a:rPr spc="-55" dirty="0">
                <a:solidFill>
                  <a:srgbClr val="001F5F"/>
                </a:solidFill>
              </a:rPr>
              <a:t> </a:t>
            </a:r>
            <a:r>
              <a:rPr spc="-5" dirty="0" smtClean="0">
                <a:solidFill>
                  <a:srgbClr val="001F5F"/>
                </a:solidFill>
              </a:rPr>
              <a:t>SAFU</a:t>
            </a:r>
            <a:r>
              <a:rPr lang="hr-HR" spc="-5" dirty="0" smtClean="0">
                <a:solidFill>
                  <a:srgbClr val="001F5F"/>
                </a:solidFill>
              </a:rPr>
              <a:t> kao PT2</a:t>
            </a:r>
            <a:endParaRPr spc="-5" dirty="0">
              <a:solidFill>
                <a:srgbClr val="001F5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372567" y="875157"/>
            <a:ext cx="8249284" cy="3942105"/>
          </a:xfrm>
          <a:prstGeom prst="rect">
            <a:avLst/>
          </a:prstGeom>
        </p:spPr>
        <p:txBody>
          <a:bodyPr vert="horz" wrap="square" lIns="0" tIns="12700" rIns="0" bIns="0" rtlCol="0">
            <a:spAutoFit/>
          </a:bodyPr>
          <a:lstStyle/>
          <a:p>
            <a:pPr marL="577850" marR="229870" indent="-340360" algn="ctr">
              <a:lnSpc>
                <a:spcPct val="100000"/>
              </a:lnSpc>
              <a:spcBef>
                <a:spcPts val="100"/>
              </a:spcBef>
            </a:pPr>
            <a:endParaRPr lang="hr-HR" sz="1800" b="1" dirty="0" smtClean="0">
              <a:latin typeface="Calibri"/>
              <a:cs typeface="Calibri"/>
            </a:endParaRPr>
          </a:p>
          <a:p>
            <a:pPr marL="577850" marR="229870" indent="-340360" algn="ctr">
              <a:lnSpc>
                <a:spcPct val="100000"/>
              </a:lnSpc>
              <a:spcBef>
                <a:spcPts val="100"/>
              </a:spcBef>
            </a:pPr>
            <a:endParaRPr lang="hr-HR" b="1" dirty="0">
              <a:latin typeface="Calibri"/>
              <a:cs typeface="Calibri"/>
            </a:endParaRPr>
          </a:p>
          <a:p>
            <a:pPr marL="577850" marR="229870" indent="-340360" algn="ctr">
              <a:lnSpc>
                <a:spcPct val="100000"/>
              </a:lnSpc>
              <a:spcBef>
                <a:spcPts val="100"/>
              </a:spcBef>
            </a:pPr>
            <a:r>
              <a:rPr lang="hr-HR" b="1" spc="-10" dirty="0" smtClean="0">
                <a:cs typeface="Calibri"/>
              </a:rPr>
              <a:t>Svim </a:t>
            </a:r>
            <a:r>
              <a:rPr lang="hr-HR" b="1" spc="-10" dirty="0">
                <a:cs typeface="Calibri"/>
              </a:rPr>
              <a:t>ugovorima koji se financiraju u potpunosti ili djelomično iz proračuna moraju se poštovati načela transparentnosti, proporcionalnosti, jednakog postupanja i nediskriminacije</a:t>
            </a:r>
            <a:r>
              <a:rPr sz="1800" b="1" spc="-5" dirty="0" smtClean="0">
                <a:latin typeface="Calibri"/>
                <a:cs typeface="Calibri"/>
              </a:rPr>
              <a:t>.</a:t>
            </a:r>
            <a:endParaRPr sz="1800" dirty="0">
              <a:latin typeface="Calibri"/>
              <a:cs typeface="Calibri"/>
            </a:endParaRPr>
          </a:p>
          <a:p>
            <a:pPr marL="3175" algn="ctr">
              <a:lnSpc>
                <a:spcPct val="100000"/>
              </a:lnSpc>
              <a:spcBef>
                <a:spcPts val="434"/>
              </a:spcBef>
            </a:pPr>
            <a:r>
              <a:rPr lang="hr-HR" sz="1800" i="1" spc="-5" dirty="0" smtClean="0">
                <a:latin typeface="Calibri"/>
                <a:cs typeface="Calibri"/>
              </a:rPr>
              <a:t>(Članak</a:t>
            </a:r>
            <a:r>
              <a:rPr lang="hr-HR" sz="1800" i="1" spc="10" dirty="0" smtClean="0">
                <a:latin typeface="Calibri"/>
                <a:cs typeface="Calibri"/>
              </a:rPr>
              <a:t> </a:t>
            </a:r>
            <a:r>
              <a:rPr sz="1800" i="1" dirty="0" smtClean="0">
                <a:latin typeface="Calibri"/>
                <a:cs typeface="Calibri"/>
              </a:rPr>
              <a:t>1</a:t>
            </a:r>
            <a:r>
              <a:rPr lang="hr-HR" sz="1800" i="1" dirty="0" smtClean="0">
                <a:latin typeface="Calibri"/>
                <a:cs typeface="Calibri"/>
              </a:rPr>
              <a:t>60</a:t>
            </a:r>
            <a:r>
              <a:rPr sz="1800" i="1" dirty="0" smtClean="0">
                <a:latin typeface="Calibri"/>
                <a:cs typeface="Calibri"/>
              </a:rPr>
              <a:t>.</a:t>
            </a:r>
            <a:r>
              <a:rPr sz="1800" i="1" spc="-5" dirty="0" smtClean="0">
                <a:latin typeface="Calibri"/>
                <a:cs typeface="Calibri"/>
              </a:rPr>
              <a:t> </a:t>
            </a:r>
            <a:r>
              <a:rPr sz="1800" i="1" spc="-15" dirty="0">
                <a:latin typeface="Calibri"/>
                <a:cs typeface="Calibri"/>
              </a:rPr>
              <a:t>stavak</a:t>
            </a:r>
            <a:r>
              <a:rPr sz="1800" i="1" spc="-10" dirty="0">
                <a:latin typeface="Calibri"/>
                <a:cs typeface="Calibri"/>
              </a:rPr>
              <a:t> </a:t>
            </a:r>
            <a:r>
              <a:rPr sz="1800" i="1" dirty="0">
                <a:latin typeface="Calibri"/>
                <a:cs typeface="Calibri"/>
              </a:rPr>
              <a:t>1.</a:t>
            </a:r>
            <a:r>
              <a:rPr sz="1800" i="1" spc="-5" dirty="0">
                <a:latin typeface="Calibri"/>
                <a:cs typeface="Calibri"/>
              </a:rPr>
              <a:t> </a:t>
            </a:r>
            <a:r>
              <a:rPr lang="hr-HR" i="1" spc="-15" dirty="0" smtClean="0">
                <a:cs typeface="Calibri"/>
              </a:rPr>
              <a:t>Uredbe br. 2018/1046 Europskog Parlamenta i Vijeća</a:t>
            </a:r>
            <a:endParaRPr lang="hr-HR" i="1" spc="-15" dirty="0">
              <a:cs typeface="Calibri"/>
            </a:endParaRPr>
          </a:p>
          <a:p>
            <a:pPr marL="3175" algn="ctr">
              <a:lnSpc>
                <a:spcPct val="100000"/>
              </a:lnSpc>
              <a:spcBef>
                <a:spcPts val="434"/>
              </a:spcBef>
            </a:pPr>
            <a:r>
              <a:rPr lang="hr-HR" i="1" spc="-15" dirty="0">
                <a:cs typeface="Calibri"/>
              </a:rPr>
              <a:t>od </a:t>
            </a:r>
            <a:r>
              <a:rPr lang="hr-HR" i="1" spc="-15" dirty="0" smtClean="0">
                <a:cs typeface="Calibri"/>
              </a:rPr>
              <a:t>18.7.2018.</a:t>
            </a:r>
            <a:r>
              <a:rPr sz="1800" i="1" spc="-5" dirty="0" smtClean="0">
                <a:latin typeface="Calibri"/>
                <a:cs typeface="Calibri"/>
              </a:rPr>
              <a:t>)</a:t>
            </a:r>
            <a:endParaRPr sz="1800" dirty="0">
              <a:latin typeface="Calibri"/>
              <a:cs typeface="Calibri"/>
            </a:endParaRPr>
          </a:p>
          <a:p>
            <a:pPr>
              <a:lnSpc>
                <a:spcPct val="100000"/>
              </a:lnSpc>
              <a:spcBef>
                <a:spcPts val="30"/>
              </a:spcBef>
            </a:pPr>
            <a:endParaRPr sz="2450" dirty="0">
              <a:latin typeface="Calibri"/>
              <a:cs typeface="Calibri"/>
            </a:endParaRPr>
          </a:p>
          <a:p>
            <a:pPr marL="3182620" marR="5080" indent="-3170555" algn="ctr">
              <a:lnSpc>
                <a:spcPct val="100000"/>
              </a:lnSpc>
            </a:pPr>
            <a:r>
              <a:rPr lang="hr-HR" b="1" spc="-5" dirty="0" smtClean="0">
                <a:cs typeface="Calibri"/>
              </a:rPr>
              <a:t>Na </a:t>
            </a:r>
            <a:r>
              <a:rPr lang="hr-HR" b="1" spc="-5" dirty="0">
                <a:cs typeface="Calibri"/>
              </a:rPr>
              <a:t>bespovratna sredstva primjenjuju </a:t>
            </a:r>
            <a:r>
              <a:rPr lang="hr-HR" b="1" spc="-5" dirty="0" smtClean="0">
                <a:cs typeface="Calibri"/>
              </a:rPr>
              <a:t>se </a:t>
            </a:r>
            <a:r>
              <a:rPr lang="hr-HR" b="1" spc="-5" dirty="0">
                <a:cs typeface="Calibri"/>
              </a:rPr>
              <a:t>načela: jednakog tretmana, </a:t>
            </a:r>
            <a:r>
              <a:rPr lang="hr-HR" b="1" spc="-5" dirty="0" smtClean="0">
                <a:cs typeface="Calibri"/>
              </a:rPr>
              <a:t>transparentnosti, </a:t>
            </a:r>
            <a:endParaRPr lang="hr-HR" b="1" spc="-5" dirty="0">
              <a:cs typeface="Calibri"/>
            </a:endParaRPr>
          </a:p>
          <a:p>
            <a:pPr marL="3182620" marR="5080" indent="-3170555" algn="ctr">
              <a:lnSpc>
                <a:spcPct val="100000"/>
              </a:lnSpc>
            </a:pPr>
            <a:r>
              <a:rPr lang="hr-HR" b="1" spc="-5" dirty="0" smtClean="0">
                <a:cs typeface="Calibri"/>
              </a:rPr>
              <a:t>sufinanciranja, </a:t>
            </a:r>
            <a:r>
              <a:rPr lang="hr-HR" b="1" spc="-5" dirty="0" err="1" smtClean="0">
                <a:cs typeface="Calibri"/>
              </a:rPr>
              <a:t>nekumulativnosti</a:t>
            </a:r>
            <a:r>
              <a:rPr lang="hr-HR" b="1" spc="-5" dirty="0" smtClean="0">
                <a:cs typeface="Calibri"/>
              </a:rPr>
              <a:t> </a:t>
            </a:r>
            <a:r>
              <a:rPr lang="hr-HR" b="1" spc="-5" dirty="0">
                <a:cs typeface="Calibri"/>
              </a:rPr>
              <a:t>i izbjegavanja </a:t>
            </a:r>
            <a:r>
              <a:rPr lang="hr-HR" b="1" spc="-5" dirty="0" smtClean="0">
                <a:cs typeface="Calibri"/>
              </a:rPr>
              <a:t>dvostrukog financiranja,</a:t>
            </a:r>
          </a:p>
          <a:p>
            <a:pPr marL="3182620" marR="5080" indent="-3170555" algn="ctr">
              <a:lnSpc>
                <a:spcPct val="100000"/>
              </a:lnSpc>
            </a:pPr>
            <a:r>
              <a:rPr lang="hr-HR" b="1" spc="-5" dirty="0" err="1" smtClean="0">
                <a:cs typeface="Calibri"/>
              </a:rPr>
              <a:t>neretroaktivnosti</a:t>
            </a:r>
            <a:r>
              <a:rPr lang="hr-HR" b="1" spc="-5" dirty="0" smtClean="0">
                <a:cs typeface="Calibri"/>
              </a:rPr>
              <a:t>, zabrane ostvarivanja dobiti</a:t>
            </a:r>
            <a:r>
              <a:rPr lang="hr-HR" b="1" spc="-5" dirty="0">
                <a:cs typeface="Calibri"/>
              </a:rPr>
              <a:t>. </a:t>
            </a:r>
            <a:endParaRPr lang="hr-HR" b="1" spc="-5" dirty="0" smtClean="0">
              <a:cs typeface="Calibri"/>
            </a:endParaRPr>
          </a:p>
          <a:p>
            <a:pPr marL="3182620" marR="5080" indent="-3170555" algn="ctr">
              <a:lnSpc>
                <a:spcPct val="100000"/>
              </a:lnSpc>
            </a:pPr>
            <a:r>
              <a:rPr sz="1800" i="1" spc="-5" dirty="0" smtClean="0">
                <a:latin typeface="Calibri"/>
                <a:cs typeface="Calibri"/>
              </a:rPr>
              <a:t>(</a:t>
            </a:r>
            <a:r>
              <a:rPr lang="hr-HR" sz="1800" i="1" spc="-5" dirty="0" smtClean="0">
                <a:latin typeface="Calibri"/>
                <a:cs typeface="Calibri"/>
              </a:rPr>
              <a:t>Članak</a:t>
            </a:r>
            <a:r>
              <a:rPr lang="hr-HR" sz="1800" i="1" spc="5" dirty="0" smtClean="0">
                <a:latin typeface="Calibri"/>
                <a:cs typeface="Calibri"/>
              </a:rPr>
              <a:t> 188</a:t>
            </a:r>
            <a:r>
              <a:rPr sz="1800" i="1" dirty="0" smtClean="0">
                <a:latin typeface="Calibri"/>
                <a:cs typeface="Calibri"/>
              </a:rPr>
              <a:t>.</a:t>
            </a:r>
            <a:r>
              <a:rPr sz="1800" i="1" spc="-10" dirty="0" smtClean="0">
                <a:latin typeface="Calibri"/>
                <a:cs typeface="Calibri"/>
              </a:rPr>
              <a:t> </a:t>
            </a:r>
            <a:r>
              <a:rPr lang="hr-HR" i="1" spc="-15" dirty="0">
                <a:cs typeface="Calibri"/>
              </a:rPr>
              <a:t>Uredbe br. 2018/1046 </a:t>
            </a:r>
            <a:r>
              <a:rPr sz="1800" i="1" spc="-5" dirty="0" smtClean="0">
                <a:latin typeface="Calibri"/>
                <a:cs typeface="Calibri"/>
              </a:rPr>
              <a:t>)</a:t>
            </a:r>
            <a:endParaRPr sz="1800" dirty="0">
              <a:latin typeface="Calibri"/>
              <a:cs typeface="Calibri"/>
            </a:endParaRPr>
          </a:p>
          <a:p>
            <a:pPr>
              <a:lnSpc>
                <a:spcPct val="100000"/>
              </a:lnSpc>
              <a:spcBef>
                <a:spcPts val="35"/>
              </a:spcBef>
            </a:pPr>
            <a:endParaRPr sz="2450" dirty="0">
              <a:latin typeface="Calibri"/>
              <a:cs typeface="Calibri"/>
            </a:endParaRPr>
          </a:p>
        </p:txBody>
      </p:sp>
      <p:sp>
        <p:nvSpPr>
          <p:cNvPr id="5" name="object 5"/>
          <p:cNvSpPr txBox="1">
            <a:spLocks noGrp="1"/>
          </p:cNvSpPr>
          <p:nvPr>
            <p:ph type="title"/>
          </p:nvPr>
        </p:nvSpPr>
        <p:spPr>
          <a:xfrm>
            <a:off x="651154" y="312801"/>
            <a:ext cx="7171690" cy="422275"/>
          </a:xfrm>
          <a:prstGeom prst="rect">
            <a:avLst/>
          </a:prstGeom>
        </p:spPr>
        <p:txBody>
          <a:bodyPr vert="horz" wrap="square" lIns="0" tIns="12700" rIns="0" bIns="0" rtlCol="0">
            <a:spAutoFit/>
          </a:bodyPr>
          <a:lstStyle/>
          <a:p>
            <a:pPr marL="12700" algn="ctr">
              <a:lnSpc>
                <a:spcPct val="100000"/>
              </a:lnSpc>
              <a:spcBef>
                <a:spcPts val="100"/>
              </a:spcBef>
            </a:pPr>
            <a:r>
              <a:rPr sz="2600" dirty="0">
                <a:solidFill>
                  <a:srgbClr val="001F5F"/>
                </a:solidFill>
              </a:rPr>
              <a:t>Nepravilnosti</a:t>
            </a:r>
            <a:r>
              <a:rPr sz="2600" spc="-30" dirty="0">
                <a:solidFill>
                  <a:srgbClr val="001F5F"/>
                </a:solidFill>
              </a:rPr>
              <a:t> </a:t>
            </a:r>
            <a:r>
              <a:rPr sz="2600" dirty="0">
                <a:solidFill>
                  <a:srgbClr val="001F5F"/>
                </a:solidFill>
              </a:rPr>
              <a:t>povezane</a:t>
            </a:r>
            <a:r>
              <a:rPr sz="2600" spc="-30" dirty="0">
                <a:solidFill>
                  <a:srgbClr val="001F5F"/>
                </a:solidFill>
              </a:rPr>
              <a:t> </a:t>
            </a:r>
            <a:r>
              <a:rPr sz="2600" dirty="0">
                <a:solidFill>
                  <a:srgbClr val="001F5F"/>
                </a:solidFill>
              </a:rPr>
              <a:t>s</a:t>
            </a:r>
            <a:r>
              <a:rPr sz="2600" spc="15" dirty="0">
                <a:solidFill>
                  <a:srgbClr val="001F5F"/>
                </a:solidFill>
              </a:rPr>
              <a:t> </a:t>
            </a:r>
            <a:r>
              <a:rPr sz="2600" dirty="0">
                <a:solidFill>
                  <a:srgbClr val="001F5F"/>
                </a:solidFill>
              </a:rPr>
              <a:t>postupcima</a:t>
            </a:r>
            <a:r>
              <a:rPr sz="2600" spc="-25" dirty="0">
                <a:solidFill>
                  <a:srgbClr val="001F5F"/>
                </a:solidFill>
              </a:rPr>
              <a:t> </a:t>
            </a:r>
            <a:r>
              <a:rPr sz="2600" dirty="0">
                <a:solidFill>
                  <a:srgbClr val="001F5F"/>
                </a:solidFill>
              </a:rPr>
              <a:t>nabave</a:t>
            </a:r>
            <a:endParaRPr sz="2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85750" y="855725"/>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372567" y="1340053"/>
            <a:ext cx="8246745" cy="4487767"/>
          </a:xfrm>
          <a:prstGeom prst="rect">
            <a:avLst/>
          </a:prstGeom>
        </p:spPr>
        <p:txBody>
          <a:bodyPr vert="horz" wrap="square" lIns="0" tIns="12065" rIns="0" bIns="0" rtlCol="0">
            <a:spAutoFit/>
          </a:bodyPr>
          <a:lstStyle/>
          <a:p>
            <a:pPr marL="12700" marR="5080" indent="3175" algn="just">
              <a:lnSpc>
                <a:spcPct val="100000"/>
              </a:lnSpc>
              <a:spcBef>
                <a:spcPts val="95"/>
              </a:spcBef>
            </a:pPr>
            <a:r>
              <a:rPr lang="hr-HR" sz="2500" spc="-10" dirty="0">
                <a:latin typeface="+mj-lt"/>
                <a:cs typeface="Microsoft Sans Serif"/>
              </a:rPr>
              <a:t>Korisnik je obvezan provesti ugovoreni projekt s pažnjom dobrog gospodarstvenika, transparentno, izvještavajući nadležne PT-ove, pružajući im podatke zatražene u svrhu praćenja provedbe projekta, u skladu s najboljom praksom u predmetnom području, Ugovorom,  odredbama Uredbe (EU) br. 1303/2013 te ostalim relevantnim pozitivnim propisima donesenima na temelju iste, kao i primjenjivim nacionalnim </a:t>
            </a:r>
            <a:r>
              <a:rPr lang="hr-HR" sz="2500" spc="-10" dirty="0" smtClean="0">
                <a:latin typeface="+mj-lt"/>
                <a:cs typeface="Microsoft Sans Serif"/>
              </a:rPr>
              <a:t>zakonodavstvom.</a:t>
            </a:r>
          </a:p>
          <a:p>
            <a:pPr marL="12700" marR="5080" indent="3175" algn="ctr">
              <a:lnSpc>
                <a:spcPct val="100000"/>
              </a:lnSpc>
              <a:spcBef>
                <a:spcPts val="95"/>
              </a:spcBef>
            </a:pPr>
            <a:endParaRPr sz="3500" dirty="0">
              <a:latin typeface="+mj-lt"/>
              <a:cs typeface="Arial"/>
            </a:endParaRPr>
          </a:p>
          <a:p>
            <a:pPr marL="5080" algn="ctr">
              <a:lnSpc>
                <a:spcPct val="100000"/>
              </a:lnSpc>
            </a:pPr>
            <a:r>
              <a:rPr sz="1800" i="1" spc="-5" dirty="0">
                <a:latin typeface="+mj-lt"/>
                <a:cs typeface="Arial"/>
              </a:rPr>
              <a:t>(Članak</a:t>
            </a:r>
            <a:r>
              <a:rPr sz="1800" i="1" dirty="0">
                <a:latin typeface="+mj-lt"/>
                <a:cs typeface="Arial"/>
              </a:rPr>
              <a:t> </a:t>
            </a:r>
            <a:r>
              <a:rPr sz="1800" i="1" spc="-5" dirty="0">
                <a:latin typeface="+mj-lt"/>
                <a:cs typeface="Arial"/>
              </a:rPr>
              <a:t>4.1.</a:t>
            </a:r>
            <a:r>
              <a:rPr sz="1800" i="1" spc="5" dirty="0">
                <a:latin typeface="+mj-lt"/>
                <a:cs typeface="Arial"/>
              </a:rPr>
              <a:t> </a:t>
            </a:r>
            <a:r>
              <a:rPr lang="hr-HR" i="1" spc="-5" dirty="0">
                <a:latin typeface="+mj-lt"/>
                <a:cs typeface="Arial"/>
              </a:rPr>
              <a:t>Općih uvjeta koji se primjenjuju na projekte financirane iz  europskih strukturnih i investicijskih fondova u financijskom razdoblju 2014.-  2020</a:t>
            </a:r>
            <a:r>
              <a:rPr lang="hr-HR" i="1" spc="-5" dirty="0" smtClean="0">
                <a:latin typeface="+mj-lt"/>
                <a:cs typeface="Arial"/>
              </a:rPr>
              <a:t>.</a:t>
            </a:r>
            <a:r>
              <a:rPr sz="1800" i="1" spc="-5" dirty="0" smtClean="0">
                <a:latin typeface="+mj-lt"/>
                <a:cs typeface="Arial"/>
              </a:rPr>
              <a:t>)</a:t>
            </a:r>
            <a:endParaRPr sz="1800" dirty="0">
              <a:latin typeface="+mj-lt"/>
              <a:cs typeface="Arial"/>
            </a:endParaRPr>
          </a:p>
          <a:p>
            <a:pPr>
              <a:lnSpc>
                <a:spcPct val="100000"/>
              </a:lnSpc>
              <a:spcBef>
                <a:spcPts val="35"/>
              </a:spcBef>
            </a:pPr>
            <a:endParaRPr sz="2600" dirty="0">
              <a:latin typeface="Arial"/>
              <a:cs typeface="Arial"/>
            </a:endParaRPr>
          </a:p>
          <a:p>
            <a:pPr marL="5715" algn="ctr">
              <a:lnSpc>
                <a:spcPct val="100000"/>
              </a:lnSpc>
            </a:pPr>
            <a:endParaRPr sz="1800" dirty="0">
              <a:latin typeface="Arial"/>
              <a:cs typeface="Arial"/>
            </a:endParaRPr>
          </a:p>
        </p:txBody>
      </p:sp>
      <p:sp>
        <p:nvSpPr>
          <p:cNvPr id="5" name="object 5"/>
          <p:cNvSpPr txBox="1">
            <a:spLocks noGrp="1"/>
          </p:cNvSpPr>
          <p:nvPr>
            <p:ph type="title"/>
          </p:nvPr>
        </p:nvSpPr>
        <p:spPr>
          <a:xfrm>
            <a:off x="2728722" y="241553"/>
            <a:ext cx="4039870" cy="574040"/>
          </a:xfrm>
          <a:prstGeom prst="rect">
            <a:avLst/>
          </a:prstGeom>
        </p:spPr>
        <p:txBody>
          <a:bodyPr vert="horz" wrap="square" lIns="0" tIns="12700" rIns="0" bIns="0" rtlCol="0">
            <a:spAutoFit/>
          </a:bodyPr>
          <a:lstStyle/>
          <a:p>
            <a:pPr marL="12700">
              <a:lnSpc>
                <a:spcPct val="100000"/>
              </a:lnSpc>
              <a:spcBef>
                <a:spcPts val="100"/>
              </a:spcBef>
            </a:pPr>
            <a:r>
              <a:rPr spc="-5" dirty="0" err="1" smtClean="0">
                <a:solidFill>
                  <a:srgbClr val="001F5F"/>
                </a:solidFill>
              </a:rPr>
              <a:t>Obveze</a:t>
            </a:r>
            <a:r>
              <a:rPr spc="-40" dirty="0" smtClean="0">
                <a:solidFill>
                  <a:srgbClr val="001F5F"/>
                </a:solidFill>
              </a:rPr>
              <a:t> </a:t>
            </a:r>
            <a:r>
              <a:rPr spc="-5" dirty="0">
                <a:solidFill>
                  <a:srgbClr val="001F5F"/>
                </a:solidFill>
              </a:rPr>
              <a:t>korisnika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588" y="6348412"/>
            <a:ext cx="9144635" cy="1905"/>
          </a:xfrm>
          <a:custGeom>
            <a:avLst/>
            <a:gdLst/>
            <a:ahLst/>
            <a:cxnLst/>
            <a:rect l="l" t="t" r="r" b="b"/>
            <a:pathLst>
              <a:path w="9144635" h="1904">
                <a:moveTo>
                  <a:pt x="0" y="0"/>
                </a:moveTo>
                <a:lnTo>
                  <a:pt x="9144064"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254914" y="1440002"/>
            <a:ext cx="8270240" cy="3796552"/>
          </a:xfrm>
          <a:prstGeom prst="rect">
            <a:avLst/>
          </a:prstGeom>
        </p:spPr>
        <p:txBody>
          <a:bodyPr vert="horz" wrap="square" lIns="0" tIns="13335" rIns="0" bIns="0" rtlCol="0">
            <a:spAutoFit/>
          </a:bodyPr>
          <a:lstStyle/>
          <a:p>
            <a:pPr marL="355600" indent="-342900">
              <a:lnSpc>
                <a:spcPct val="100000"/>
              </a:lnSpc>
              <a:spcBef>
                <a:spcPts val="105"/>
              </a:spcBef>
              <a:buFont typeface="Wingdings" panose="05000000000000000000" pitchFamily="2" charset="2"/>
              <a:buChar char="Ø"/>
              <a:tabLst>
                <a:tab pos="354965" algn="l"/>
                <a:tab pos="355600" algn="l"/>
              </a:tabLst>
            </a:pPr>
            <a:endParaRPr lang="hr-HR" sz="1700" b="1" u="heavy" spc="-5" dirty="0" smtClean="0">
              <a:uFill>
                <a:solidFill>
                  <a:srgbClr val="000000"/>
                </a:solidFill>
              </a:uFill>
              <a:latin typeface="Arial"/>
              <a:cs typeface="Arial"/>
            </a:endParaRPr>
          </a:p>
          <a:p>
            <a:pPr marL="355600" indent="-342900">
              <a:lnSpc>
                <a:spcPct val="100000"/>
              </a:lnSpc>
              <a:spcBef>
                <a:spcPts val="105"/>
              </a:spcBef>
              <a:buFont typeface="Wingdings" panose="05000000000000000000" pitchFamily="2" charset="2"/>
              <a:buChar char="Ø"/>
              <a:tabLst>
                <a:tab pos="354965" algn="l"/>
                <a:tab pos="355600" algn="l"/>
              </a:tabLst>
            </a:pPr>
            <a:r>
              <a:rPr sz="1700" b="1" u="heavy" spc="-5" dirty="0" err="1" smtClean="0">
                <a:uFill>
                  <a:solidFill>
                    <a:srgbClr val="000000"/>
                  </a:solidFill>
                </a:uFill>
                <a:latin typeface="Arial"/>
                <a:cs typeface="Arial"/>
              </a:rPr>
              <a:t>Svatko</a:t>
            </a:r>
            <a:r>
              <a:rPr sz="1700" b="1" u="heavy" spc="235" dirty="0" smtClean="0">
                <a:uFill>
                  <a:solidFill>
                    <a:srgbClr val="000000"/>
                  </a:solidFill>
                </a:uFill>
                <a:latin typeface="Arial"/>
                <a:cs typeface="Arial"/>
              </a:rPr>
              <a:t> </a:t>
            </a:r>
            <a:r>
              <a:rPr sz="1700" b="1" u="heavy" spc="-5" dirty="0">
                <a:uFill>
                  <a:solidFill>
                    <a:srgbClr val="000000"/>
                  </a:solidFill>
                </a:uFill>
                <a:latin typeface="Arial"/>
                <a:cs typeface="Arial"/>
              </a:rPr>
              <a:t>je</a:t>
            </a:r>
            <a:r>
              <a:rPr sz="1700" b="1" u="heavy" spc="225" dirty="0">
                <a:uFill>
                  <a:solidFill>
                    <a:srgbClr val="000000"/>
                  </a:solidFill>
                </a:uFill>
                <a:latin typeface="Arial"/>
                <a:cs typeface="Arial"/>
              </a:rPr>
              <a:t> </a:t>
            </a:r>
            <a:r>
              <a:rPr sz="1700" b="1" u="heavy" spc="-5" dirty="0">
                <a:uFill>
                  <a:solidFill>
                    <a:srgbClr val="000000"/>
                  </a:solidFill>
                </a:uFill>
                <a:latin typeface="Arial"/>
                <a:cs typeface="Arial"/>
              </a:rPr>
              <a:t>ovlašten</a:t>
            </a:r>
            <a:r>
              <a:rPr sz="1700" b="1" spc="225" dirty="0">
                <a:latin typeface="Arial"/>
                <a:cs typeface="Arial"/>
              </a:rPr>
              <a:t> </a:t>
            </a:r>
            <a:r>
              <a:rPr sz="1700" spc="-10" dirty="0">
                <a:latin typeface="Microsoft Sans Serif"/>
                <a:cs typeface="Microsoft Sans Serif"/>
              </a:rPr>
              <a:t>izvršiti</a:t>
            </a:r>
            <a:r>
              <a:rPr sz="1700" spc="245" dirty="0">
                <a:latin typeface="Microsoft Sans Serif"/>
                <a:cs typeface="Microsoft Sans Serif"/>
              </a:rPr>
              <a:t> </a:t>
            </a:r>
            <a:r>
              <a:rPr sz="1700" spc="-5" dirty="0">
                <a:latin typeface="Microsoft Sans Serif"/>
                <a:cs typeface="Microsoft Sans Serif"/>
              </a:rPr>
              <a:t>prijavu</a:t>
            </a:r>
            <a:r>
              <a:rPr sz="1700" spc="235" dirty="0">
                <a:latin typeface="Microsoft Sans Serif"/>
                <a:cs typeface="Microsoft Sans Serif"/>
              </a:rPr>
              <a:t> </a:t>
            </a:r>
            <a:r>
              <a:rPr sz="1700" spc="-5" dirty="0">
                <a:latin typeface="Microsoft Sans Serif"/>
                <a:cs typeface="Microsoft Sans Serif"/>
              </a:rPr>
              <a:t>sumnje</a:t>
            </a:r>
            <a:r>
              <a:rPr sz="1700" spc="240" dirty="0">
                <a:latin typeface="Microsoft Sans Serif"/>
                <a:cs typeface="Microsoft Sans Serif"/>
              </a:rPr>
              <a:t> </a:t>
            </a:r>
            <a:r>
              <a:rPr sz="1700" dirty="0">
                <a:latin typeface="Microsoft Sans Serif"/>
                <a:cs typeface="Microsoft Sans Serif"/>
              </a:rPr>
              <a:t>na</a:t>
            </a:r>
            <a:r>
              <a:rPr sz="1700" spc="254" dirty="0">
                <a:latin typeface="Microsoft Sans Serif"/>
                <a:cs typeface="Microsoft Sans Serif"/>
              </a:rPr>
              <a:t> </a:t>
            </a:r>
            <a:r>
              <a:rPr sz="1700" dirty="0">
                <a:latin typeface="Microsoft Sans Serif"/>
                <a:cs typeface="Microsoft Sans Serif"/>
              </a:rPr>
              <a:t>nepravilnost</a:t>
            </a:r>
            <a:r>
              <a:rPr sz="1700" spc="235" dirty="0">
                <a:latin typeface="Microsoft Sans Serif"/>
                <a:cs typeface="Microsoft Sans Serif"/>
              </a:rPr>
              <a:t> </a:t>
            </a:r>
            <a:r>
              <a:rPr sz="1700" spc="-10" dirty="0">
                <a:latin typeface="Microsoft Sans Serif"/>
                <a:cs typeface="Microsoft Sans Serif"/>
              </a:rPr>
              <a:t>i</a:t>
            </a:r>
            <a:r>
              <a:rPr sz="1700" spc="240" dirty="0">
                <a:latin typeface="Microsoft Sans Serif"/>
                <a:cs typeface="Microsoft Sans Serif"/>
              </a:rPr>
              <a:t> </a:t>
            </a:r>
            <a:r>
              <a:rPr sz="1700" spc="5" dirty="0">
                <a:latin typeface="Microsoft Sans Serif"/>
                <a:cs typeface="Microsoft Sans Serif"/>
              </a:rPr>
              <a:t>to</a:t>
            </a:r>
            <a:r>
              <a:rPr sz="1700" spc="235" dirty="0">
                <a:latin typeface="Microsoft Sans Serif"/>
                <a:cs typeface="Microsoft Sans Serif"/>
              </a:rPr>
              <a:t> </a:t>
            </a:r>
            <a:r>
              <a:rPr sz="1700" dirty="0">
                <a:latin typeface="Microsoft Sans Serif"/>
                <a:cs typeface="Microsoft Sans Serif"/>
              </a:rPr>
              <a:t>na</a:t>
            </a:r>
            <a:r>
              <a:rPr sz="1700" spc="250" dirty="0">
                <a:latin typeface="Microsoft Sans Serif"/>
                <a:cs typeface="Microsoft Sans Serif"/>
              </a:rPr>
              <a:t> </a:t>
            </a:r>
            <a:r>
              <a:rPr sz="1700" spc="-5" dirty="0">
                <a:latin typeface="Microsoft Sans Serif"/>
                <a:cs typeface="Microsoft Sans Serif"/>
              </a:rPr>
              <a:t>bilo</a:t>
            </a:r>
            <a:r>
              <a:rPr sz="1700" spc="235" dirty="0">
                <a:latin typeface="Microsoft Sans Serif"/>
                <a:cs typeface="Microsoft Sans Serif"/>
              </a:rPr>
              <a:t> </a:t>
            </a:r>
            <a:r>
              <a:rPr sz="1700" spc="-5" dirty="0">
                <a:latin typeface="Microsoft Sans Serif"/>
                <a:cs typeface="Microsoft Sans Serif"/>
              </a:rPr>
              <a:t>koji</a:t>
            </a:r>
            <a:r>
              <a:rPr sz="1700" spc="245" dirty="0">
                <a:latin typeface="Microsoft Sans Serif"/>
                <a:cs typeface="Microsoft Sans Serif"/>
              </a:rPr>
              <a:t> </a:t>
            </a:r>
            <a:r>
              <a:rPr sz="1700" spc="-5" dirty="0">
                <a:latin typeface="Microsoft Sans Serif"/>
                <a:cs typeface="Microsoft Sans Serif"/>
              </a:rPr>
              <a:t>način</a:t>
            </a:r>
            <a:endParaRPr sz="1700" dirty="0">
              <a:latin typeface="Microsoft Sans Serif"/>
              <a:cs typeface="Microsoft Sans Serif"/>
            </a:endParaRPr>
          </a:p>
          <a:p>
            <a:pPr marL="641350" indent="-285750">
              <a:lnSpc>
                <a:spcPct val="100000"/>
              </a:lnSpc>
              <a:buFont typeface="Wingdings" panose="05000000000000000000" pitchFamily="2" charset="2"/>
              <a:buChar char="Ø"/>
            </a:pPr>
            <a:r>
              <a:rPr sz="1700" spc="-5" dirty="0">
                <a:latin typeface="Microsoft Sans Serif"/>
                <a:cs typeface="Microsoft Sans Serif"/>
              </a:rPr>
              <a:t>(telefonom,</a:t>
            </a:r>
            <a:r>
              <a:rPr sz="1700" spc="35" dirty="0">
                <a:latin typeface="Microsoft Sans Serif"/>
                <a:cs typeface="Microsoft Sans Serif"/>
              </a:rPr>
              <a:t> </a:t>
            </a:r>
            <a:r>
              <a:rPr sz="1700" dirty="0">
                <a:latin typeface="Microsoft Sans Serif"/>
                <a:cs typeface="Microsoft Sans Serif"/>
              </a:rPr>
              <a:t>usmeno,</a:t>
            </a:r>
            <a:r>
              <a:rPr sz="1700" spc="25" dirty="0">
                <a:latin typeface="Microsoft Sans Serif"/>
                <a:cs typeface="Microsoft Sans Serif"/>
              </a:rPr>
              <a:t> </a:t>
            </a:r>
            <a:r>
              <a:rPr sz="1700" dirty="0">
                <a:latin typeface="Microsoft Sans Serif"/>
                <a:cs typeface="Microsoft Sans Serif"/>
              </a:rPr>
              <a:t>pisanim</a:t>
            </a:r>
            <a:r>
              <a:rPr sz="1700" spc="20" dirty="0">
                <a:latin typeface="Microsoft Sans Serif"/>
                <a:cs typeface="Microsoft Sans Serif"/>
              </a:rPr>
              <a:t> </a:t>
            </a:r>
            <a:r>
              <a:rPr sz="1700" dirty="0">
                <a:latin typeface="Microsoft Sans Serif"/>
                <a:cs typeface="Microsoft Sans Serif"/>
              </a:rPr>
              <a:t>putem,</a:t>
            </a:r>
            <a:r>
              <a:rPr sz="1700" spc="20" dirty="0">
                <a:latin typeface="Microsoft Sans Serif"/>
                <a:cs typeface="Microsoft Sans Serif"/>
              </a:rPr>
              <a:t> </a:t>
            </a:r>
            <a:r>
              <a:rPr sz="1700" spc="-5" dirty="0" err="1">
                <a:latin typeface="Microsoft Sans Serif"/>
                <a:cs typeface="Microsoft Sans Serif"/>
              </a:rPr>
              <a:t>elektroničkom</a:t>
            </a:r>
            <a:r>
              <a:rPr sz="1700" spc="20" dirty="0">
                <a:latin typeface="Microsoft Sans Serif"/>
                <a:cs typeface="Microsoft Sans Serif"/>
              </a:rPr>
              <a:t> </a:t>
            </a:r>
            <a:r>
              <a:rPr lang="hr-HR" sz="1700" spc="-5" dirty="0" smtClean="0">
                <a:latin typeface="Microsoft Sans Serif"/>
                <a:cs typeface="Microsoft Sans Serif"/>
              </a:rPr>
              <a:t>poštom</a:t>
            </a:r>
            <a:r>
              <a:rPr sz="1700" spc="-5" dirty="0" smtClean="0">
                <a:latin typeface="Microsoft Sans Serif"/>
                <a:cs typeface="Microsoft Sans Serif"/>
              </a:rPr>
              <a:t>)</a:t>
            </a:r>
            <a:endParaRPr lang="hr-HR" sz="1700" spc="-5" dirty="0" smtClean="0">
              <a:latin typeface="Microsoft Sans Serif"/>
              <a:cs typeface="Microsoft Sans Serif"/>
            </a:endParaRPr>
          </a:p>
          <a:p>
            <a:pPr marL="355600">
              <a:lnSpc>
                <a:spcPct val="100000"/>
              </a:lnSpc>
            </a:pPr>
            <a:endParaRPr sz="1700" dirty="0">
              <a:latin typeface="Microsoft Sans Serif"/>
              <a:cs typeface="Microsoft Sans Serif"/>
            </a:endParaRPr>
          </a:p>
          <a:p>
            <a:pPr marL="355600" marR="7620" indent="-342900">
              <a:lnSpc>
                <a:spcPct val="100000"/>
              </a:lnSpc>
              <a:buFont typeface="Wingdings" panose="05000000000000000000" pitchFamily="2" charset="2"/>
              <a:buChar char="Ø"/>
              <a:tabLst>
                <a:tab pos="354965" algn="l"/>
                <a:tab pos="355600" algn="l"/>
              </a:tabLst>
            </a:pPr>
            <a:r>
              <a:rPr sz="1700" b="1" u="heavy" dirty="0">
                <a:uFill>
                  <a:solidFill>
                    <a:srgbClr val="000000"/>
                  </a:solidFill>
                </a:uFill>
                <a:latin typeface="Arial"/>
                <a:cs typeface="Arial"/>
              </a:rPr>
              <a:t>Zaposlenici</a:t>
            </a:r>
            <a:r>
              <a:rPr sz="1700" b="1" u="heavy" spc="30" dirty="0">
                <a:uFill>
                  <a:solidFill>
                    <a:srgbClr val="000000"/>
                  </a:solidFill>
                </a:uFill>
                <a:latin typeface="Arial"/>
                <a:cs typeface="Arial"/>
              </a:rPr>
              <a:t> </a:t>
            </a:r>
            <a:r>
              <a:rPr sz="1700" b="1" u="heavy" dirty="0">
                <a:uFill>
                  <a:solidFill>
                    <a:srgbClr val="000000"/>
                  </a:solidFill>
                </a:uFill>
                <a:latin typeface="Arial"/>
                <a:cs typeface="Arial"/>
              </a:rPr>
              <a:t>SAFU</a:t>
            </a:r>
            <a:r>
              <a:rPr sz="1700" b="1" u="heavy" spc="50" dirty="0">
                <a:uFill>
                  <a:solidFill>
                    <a:srgbClr val="000000"/>
                  </a:solidFill>
                </a:uFill>
                <a:latin typeface="Arial"/>
                <a:cs typeface="Arial"/>
              </a:rPr>
              <a:t> </a:t>
            </a:r>
            <a:r>
              <a:rPr sz="1700" b="1" u="heavy" dirty="0">
                <a:uFill>
                  <a:solidFill>
                    <a:srgbClr val="000000"/>
                  </a:solidFill>
                </a:uFill>
                <a:latin typeface="Arial"/>
                <a:cs typeface="Arial"/>
              </a:rPr>
              <a:t>su</a:t>
            </a:r>
            <a:r>
              <a:rPr sz="1700" b="1" u="heavy" spc="40" dirty="0">
                <a:uFill>
                  <a:solidFill>
                    <a:srgbClr val="000000"/>
                  </a:solidFill>
                </a:uFill>
                <a:latin typeface="Arial"/>
                <a:cs typeface="Arial"/>
              </a:rPr>
              <a:t> </a:t>
            </a:r>
            <a:r>
              <a:rPr sz="1700" b="1" u="heavy" spc="-5" dirty="0">
                <a:uFill>
                  <a:solidFill>
                    <a:srgbClr val="000000"/>
                  </a:solidFill>
                </a:uFill>
                <a:latin typeface="Arial"/>
                <a:cs typeface="Arial"/>
              </a:rPr>
              <a:t>obvezni</a:t>
            </a:r>
            <a:r>
              <a:rPr sz="1700" b="1" u="heavy" spc="65" dirty="0">
                <a:uFill>
                  <a:solidFill>
                    <a:srgbClr val="000000"/>
                  </a:solidFill>
                </a:uFill>
                <a:latin typeface="Arial"/>
                <a:cs typeface="Arial"/>
              </a:rPr>
              <a:t> </a:t>
            </a:r>
            <a:r>
              <a:rPr sz="1700" b="1" u="heavy" dirty="0">
                <a:uFill>
                  <a:solidFill>
                    <a:srgbClr val="000000"/>
                  </a:solidFill>
                </a:uFill>
                <a:latin typeface="Arial"/>
                <a:cs typeface="Arial"/>
              </a:rPr>
              <a:t>po</a:t>
            </a:r>
            <a:r>
              <a:rPr sz="1700" b="1" u="heavy" spc="40" dirty="0">
                <a:uFill>
                  <a:solidFill>
                    <a:srgbClr val="000000"/>
                  </a:solidFill>
                </a:uFill>
                <a:latin typeface="Arial"/>
                <a:cs typeface="Arial"/>
              </a:rPr>
              <a:t> </a:t>
            </a:r>
            <a:r>
              <a:rPr sz="1700" b="1" u="heavy" spc="-5" dirty="0">
                <a:uFill>
                  <a:solidFill>
                    <a:srgbClr val="000000"/>
                  </a:solidFill>
                </a:uFill>
                <a:latin typeface="Arial"/>
                <a:cs typeface="Arial"/>
              </a:rPr>
              <a:t>službenoj</a:t>
            </a:r>
            <a:r>
              <a:rPr sz="1700" b="1" u="heavy" spc="35" dirty="0">
                <a:uFill>
                  <a:solidFill>
                    <a:srgbClr val="000000"/>
                  </a:solidFill>
                </a:uFill>
                <a:latin typeface="Arial"/>
                <a:cs typeface="Arial"/>
              </a:rPr>
              <a:t> </a:t>
            </a:r>
            <a:r>
              <a:rPr sz="1700" b="1" u="heavy" dirty="0">
                <a:uFill>
                  <a:solidFill>
                    <a:srgbClr val="000000"/>
                  </a:solidFill>
                </a:uFill>
                <a:latin typeface="Arial"/>
                <a:cs typeface="Arial"/>
              </a:rPr>
              <a:t>dužnosti</a:t>
            </a:r>
            <a:r>
              <a:rPr sz="1700" b="1" u="heavy" spc="35" dirty="0">
                <a:uFill>
                  <a:solidFill>
                    <a:srgbClr val="000000"/>
                  </a:solidFill>
                </a:uFill>
                <a:latin typeface="Arial"/>
                <a:cs typeface="Arial"/>
              </a:rPr>
              <a:t> </a:t>
            </a:r>
            <a:r>
              <a:rPr sz="1700" b="1" u="heavy" spc="-5" dirty="0">
                <a:uFill>
                  <a:solidFill>
                    <a:srgbClr val="000000"/>
                  </a:solidFill>
                </a:uFill>
                <a:latin typeface="Arial"/>
                <a:cs typeface="Arial"/>
              </a:rPr>
              <a:t>izvršiti</a:t>
            </a:r>
            <a:r>
              <a:rPr sz="1700" b="1" u="heavy" spc="45" dirty="0">
                <a:uFill>
                  <a:solidFill>
                    <a:srgbClr val="000000"/>
                  </a:solidFill>
                </a:uFill>
                <a:latin typeface="Arial"/>
                <a:cs typeface="Arial"/>
              </a:rPr>
              <a:t> </a:t>
            </a:r>
            <a:r>
              <a:rPr sz="1700" spc="-5" dirty="0">
                <a:latin typeface="Microsoft Sans Serif"/>
                <a:cs typeface="Microsoft Sans Serif"/>
              </a:rPr>
              <a:t>prijavu</a:t>
            </a:r>
            <a:r>
              <a:rPr sz="1700" spc="60" dirty="0">
                <a:latin typeface="Microsoft Sans Serif"/>
                <a:cs typeface="Microsoft Sans Serif"/>
              </a:rPr>
              <a:t> </a:t>
            </a:r>
            <a:r>
              <a:rPr sz="1700" dirty="0">
                <a:latin typeface="Microsoft Sans Serif"/>
                <a:cs typeface="Microsoft Sans Serif"/>
              </a:rPr>
              <a:t>sumnje</a:t>
            </a:r>
            <a:r>
              <a:rPr sz="1700" spc="80" dirty="0">
                <a:latin typeface="Microsoft Sans Serif"/>
                <a:cs typeface="Microsoft Sans Serif"/>
              </a:rPr>
              <a:t> </a:t>
            </a:r>
            <a:r>
              <a:rPr sz="1700" dirty="0">
                <a:latin typeface="Microsoft Sans Serif"/>
                <a:cs typeface="Microsoft Sans Serif"/>
              </a:rPr>
              <a:t>na </a:t>
            </a:r>
            <a:r>
              <a:rPr sz="1700" spc="-434" dirty="0">
                <a:latin typeface="Microsoft Sans Serif"/>
                <a:cs typeface="Microsoft Sans Serif"/>
              </a:rPr>
              <a:t> </a:t>
            </a:r>
            <a:r>
              <a:rPr sz="1700" spc="-5" dirty="0">
                <a:latin typeface="Microsoft Sans Serif"/>
                <a:cs typeface="Microsoft Sans Serif"/>
              </a:rPr>
              <a:t>nepravilnosti</a:t>
            </a:r>
            <a:r>
              <a:rPr sz="1700" spc="10" dirty="0">
                <a:latin typeface="Microsoft Sans Serif"/>
                <a:cs typeface="Microsoft Sans Serif"/>
              </a:rPr>
              <a:t> </a:t>
            </a:r>
            <a:r>
              <a:rPr sz="1700" dirty="0">
                <a:latin typeface="Microsoft Sans Serif"/>
                <a:cs typeface="Microsoft Sans Serif"/>
              </a:rPr>
              <a:t>koje</a:t>
            </a:r>
            <a:r>
              <a:rPr sz="1700" spc="20" dirty="0">
                <a:latin typeface="Microsoft Sans Serif"/>
                <a:cs typeface="Microsoft Sans Serif"/>
              </a:rPr>
              <a:t> </a:t>
            </a:r>
            <a:r>
              <a:rPr sz="1700" dirty="0">
                <a:latin typeface="Microsoft Sans Serif"/>
                <a:cs typeface="Microsoft Sans Serif"/>
              </a:rPr>
              <a:t>su</a:t>
            </a:r>
            <a:r>
              <a:rPr sz="1700" spc="30" dirty="0">
                <a:latin typeface="Microsoft Sans Serif"/>
                <a:cs typeface="Microsoft Sans Serif"/>
              </a:rPr>
              <a:t> </a:t>
            </a:r>
            <a:r>
              <a:rPr sz="1700" spc="-10" dirty="0">
                <a:latin typeface="Microsoft Sans Serif"/>
                <a:cs typeface="Microsoft Sans Serif"/>
              </a:rPr>
              <a:t>uočili</a:t>
            </a:r>
            <a:r>
              <a:rPr sz="1700" spc="15" dirty="0">
                <a:latin typeface="Microsoft Sans Serif"/>
                <a:cs typeface="Microsoft Sans Serif"/>
              </a:rPr>
              <a:t> </a:t>
            </a:r>
            <a:r>
              <a:rPr sz="1700" dirty="0">
                <a:latin typeface="Microsoft Sans Serif"/>
                <a:cs typeface="Microsoft Sans Serif"/>
              </a:rPr>
              <a:t>u</a:t>
            </a:r>
            <a:r>
              <a:rPr sz="1700" spc="15" dirty="0">
                <a:latin typeface="Microsoft Sans Serif"/>
                <a:cs typeface="Microsoft Sans Serif"/>
              </a:rPr>
              <a:t> </a:t>
            </a:r>
            <a:r>
              <a:rPr sz="1700" dirty="0">
                <a:latin typeface="Microsoft Sans Serif"/>
                <a:cs typeface="Microsoft Sans Serif"/>
              </a:rPr>
              <a:t>okviru</a:t>
            </a:r>
            <a:r>
              <a:rPr sz="1700" spc="15" dirty="0">
                <a:latin typeface="Microsoft Sans Serif"/>
                <a:cs typeface="Microsoft Sans Serif"/>
              </a:rPr>
              <a:t> </a:t>
            </a:r>
            <a:r>
              <a:rPr sz="1700" spc="-5" dirty="0">
                <a:latin typeface="Microsoft Sans Serif"/>
                <a:cs typeface="Microsoft Sans Serif"/>
              </a:rPr>
              <a:t>obavljanja</a:t>
            </a:r>
            <a:r>
              <a:rPr sz="1700" spc="10" dirty="0">
                <a:latin typeface="Microsoft Sans Serif"/>
                <a:cs typeface="Microsoft Sans Serif"/>
              </a:rPr>
              <a:t> </a:t>
            </a:r>
            <a:r>
              <a:rPr sz="1700" spc="-5" dirty="0">
                <a:latin typeface="Microsoft Sans Serif"/>
                <a:cs typeface="Microsoft Sans Serif"/>
              </a:rPr>
              <a:t>svojih</a:t>
            </a:r>
            <a:r>
              <a:rPr sz="1700" spc="10" dirty="0">
                <a:latin typeface="Microsoft Sans Serif"/>
                <a:cs typeface="Microsoft Sans Serif"/>
              </a:rPr>
              <a:t> </a:t>
            </a:r>
            <a:r>
              <a:rPr sz="1700" dirty="0">
                <a:latin typeface="Microsoft Sans Serif"/>
                <a:cs typeface="Microsoft Sans Serif"/>
              </a:rPr>
              <a:t>radnih</a:t>
            </a:r>
            <a:r>
              <a:rPr sz="1700" spc="35" dirty="0">
                <a:latin typeface="Microsoft Sans Serif"/>
                <a:cs typeface="Microsoft Sans Serif"/>
              </a:rPr>
              <a:t> </a:t>
            </a:r>
            <a:r>
              <a:rPr sz="1700" dirty="0">
                <a:latin typeface="Microsoft Sans Serif"/>
                <a:cs typeface="Microsoft Sans Serif"/>
              </a:rPr>
              <a:t>zadataka.</a:t>
            </a:r>
          </a:p>
          <a:p>
            <a:pPr>
              <a:lnSpc>
                <a:spcPct val="100000"/>
              </a:lnSpc>
            </a:pPr>
            <a:endParaRPr sz="1800" dirty="0">
              <a:latin typeface="Microsoft Sans Serif"/>
              <a:cs typeface="Microsoft Sans Serif"/>
            </a:endParaRPr>
          </a:p>
          <a:p>
            <a:pPr marL="355600" indent="-342900">
              <a:lnSpc>
                <a:spcPts val="2039"/>
              </a:lnSpc>
              <a:spcBef>
                <a:spcPts val="5"/>
              </a:spcBef>
              <a:buFont typeface="Wingdings" panose="05000000000000000000" pitchFamily="2" charset="2"/>
              <a:buChar char="Ø"/>
              <a:tabLst>
                <a:tab pos="354965" algn="l"/>
                <a:tab pos="355600" algn="l"/>
              </a:tabLst>
            </a:pPr>
            <a:r>
              <a:rPr sz="1700" dirty="0">
                <a:latin typeface="Arial"/>
                <a:cs typeface="Arial"/>
              </a:rPr>
              <a:t>Postupak</a:t>
            </a:r>
            <a:r>
              <a:rPr sz="1700" spc="-10" dirty="0">
                <a:latin typeface="Arial"/>
                <a:cs typeface="Arial"/>
              </a:rPr>
              <a:t> utvrđivanja</a:t>
            </a:r>
            <a:r>
              <a:rPr sz="1700" spc="75" dirty="0">
                <a:latin typeface="Arial"/>
                <a:cs typeface="Arial"/>
              </a:rPr>
              <a:t> </a:t>
            </a:r>
            <a:r>
              <a:rPr sz="1700" spc="-5" dirty="0">
                <a:latin typeface="Arial"/>
                <a:cs typeface="Arial"/>
              </a:rPr>
              <a:t>nepravilnosti</a:t>
            </a:r>
            <a:r>
              <a:rPr sz="1700" spc="40" dirty="0">
                <a:latin typeface="Arial"/>
                <a:cs typeface="Arial"/>
              </a:rPr>
              <a:t> </a:t>
            </a:r>
            <a:r>
              <a:rPr sz="1700" spc="-5" dirty="0">
                <a:latin typeface="Arial"/>
                <a:cs typeface="Arial"/>
              </a:rPr>
              <a:t>može uključivati:</a:t>
            </a:r>
            <a:endParaRPr sz="1700" dirty="0">
              <a:latin typeface="Arial"/>
              <a:cs typeface="Arial"/>
            </a:endParaRPr>
          </a:p>
          <a:p>
            <a:pPr marL="1212215" lvl="1" indent="-285750">
              <a:lnSpc>
                <a:spcPts val="2160"/>
              </a:lnSpc>
              <a:buFont typeface="Wingdings" panose="05000000000000000000" pitchFamily="2" charset="2"/>
              <a:buChar char="Ø"/>
              <a:tabLst>
                <a:tab pos="1155700" algn="l"/>
                <a:tab pos="1156335" algn="l"/>
              </a:tabLst>
            </a:pPr>
            <a:r>
              <a:rPr sz="1800" spc="-5" dirty="0">
                <a:latin typeface="Microsoft Sans Serif"/>
                <a:cs typeface="Microsoft Sans Serif"/>
              </a:rPr>
              <a:t>Provjeru</a:t>
            </a:r>
            <a:r>
              <a:rPr sz="1800" spc="25" dirty="0">
                <a:latin typeface="Microsoft Sans Serif"/>
                <a:cs typeface="Microsoft Sans Serif"/>
              </a:rPr>
              <a:t> </a:t>
            </a:r>
            <a:r>
              <a:rPr sz="1800" spc="-5" dirty="0">
                <a:latin typeface="Microsoft Sans Serif"/>
                <a:cs typeface="Microsoft Sans Serif"/>
              </a:rPr>
              <a:t>relevantne</a:t>
            </a:r>
            <a:r>
              <a:rPr sz="1800" spc="35" dirty="0">
                <a:latin typeface="Microsoft Sans Serif"/>
                <a:cs typeface="Microsoft Sans Serif"/>
              </a:rPr>
              <a:t> </a:t>
            </a:r>
            <a:r>
              <a:rPr sz="1800" spc="-5" dirty="0">
                <a:latin typeface="Microsoft Sans Serif"/>
                <a:cs typeface="Microsoft Sans Serif"/>
              </a:rPr>
              <a:t>projektne</a:t>
            </a:r>
            <a:r>
              <a:rPr sz="1800" spc="30" dirty="0">
                <a:latin typeface="Microsoft Sans Serif"/>
                <a:cs typeface="Microsoft Sans Serif"/>
              </a:rPr>
              <a:t> </a:t>
            </a:r>
            <a:r>
              <a:rPr sz="1800" spc="-10" dirty="0">
                <a:latin typeface="Microsoft Sans Serif"/>
                <a:cs typeface="Microsoft Sans Serif"/>
              </a:rPr>
              <a:t>dokumentacije</a:t>
            </a:r>
            <a:endParaRPr sz="1800" dirty="0">
              <a:latin typeface="Microsoft Sans Serif"/>
              <a:cs typeface="Microsoft Sans Serif"/>
            </a:endParaRPr>
          </a:p>
          <a:p>
            <a:pPr marL="1212215" lvl="1" indent="-285750">
              <a:lnSpc>
                <a:spcPct val="100000"/>
              </a:lnSpc>
              <a:buFont typeface="Wingdings" panose="05000000000000000000" pitchFamily="2" charset="2"/>
              <a:buChar char="Ø"/>
              <a:tabLst>
                <a:tab pos="1155700" algn="l"/>
                <a:tab pos="1156335" algn="l"/>
              </a:tabLst>
            </a:pPr>
            <a:r>
              <a:rPr sz="1800" spc="-5" dirty="0">
                <a:latin typeface="Microsoft Sans Serif"/>
                <a:cs typeface="Microsoft Sans Serif"/>
              </a:rPr>
              <a:t>Provjere</a:t>
            </a:r>
            <a:r>
              <a:rPr sz="1800" spc="10" dirty="0">
                <a:latin typeface="Microsoft Sans Serif"/>
                <a:cs typeface="Microsoft Sans Serif"/>
              </a:rPr>
              <a:t> </a:t>
            </a:r>
            <a:r>
              <a:rPr sz="1800" spc="-5" dirty="0">
                <a:latin typeface="Microsoft Sans Serif"/>
                <a:cs typeface="Microsoft Sans Serif"/>
              </a:rPr>
              <a:t>na</a:t>
            </a:r>
            <a:r>
              <a:rPr sz="1800" spc="5" dirty="0">
                <a:latin typeface="Microsoft Sans Serif"/>
                <a:cs typeface="Microsoft Sans Serif"/>
              </a:rPr>
              <a:t> </a:t>
            </a:r>
            <a:r>
              <a:rPr sz="1800" spc="-10" dirty="0">
                <a:latin typeface="Microsoft Sans Serif"/>
                <a:cs typeface="Microsoft Sans Serif"/>
              </a:rPr>
              <a:t>licu</a:t>
            </a:r>
            <a:r>
              <a:rPr sz="1800" spc="15" dirty="0">
                <a:latin typeface="Microsoft Sans Serif"/>
                <a:cs typeface="Microsoft Sans Serif"/>
              </a:rPr>
              <a:t> </a:t>
            </a:r>
            <a:r>
              <a:rPr sz="1800" spc="-5" dirty="0">
                <a:latin typeface="Microsoft Sans Serif"/>
                <a:cs typeface="Microsoft Sans Serif"/>
              </a:rPr>
              <a:t>mjesta</a:t>
            </a:r>
            <a:endParaRPr sz="1800" dirty="0">
              <a:latin typeface="Microsoft Sans Serif"/>
              <a:cs typeface="Microsoft Sans Serif"/>
            </a:endParaRPr>
          </a:p>
          <a:p>
            <a:pPr marL="1212215" lvl="1" indent="-285750">
              <a:lnSpc>
                <a:spcPct val="100000"/>
              </a:lnSpc>
              <a:buFont typeface="Wingdings" panose="05000000000000000000" pitchFamily="2" charset="2"/>
              <a:buChar char="Ø"/>
              <a:tabLst>
                <a:tab pos="1155700" algn="l"/>
                <a:tab pos="1156335" algn="l"/>
              </a:tabLst>
            </a:pPr>
            <a:r>
              <a:rPr sz="1800" spc="-10" dirty="0">
                <a:latin typeface="Microsoft Sans Serif"/>
                <a:cs typeface="Microsoft Sans Serif"/>
              </a:rPr>
              <a:t>Analiza</a:t>
            </a:r>
            <a:r>
              <a:rPr sz="1800" spc="20" dirty="0">
                <a:latin typeface="Microsoft Sans Serif"/>
                <a:cs typeface="Microsoft Sans Serif"/>
              </a:rPr>
              <a:t> </a:t>
            </a:r>
            <a:r>
              <a:rPr sz="1800" spc="-5" dirty="0">
                <a:latin typeface="Microsoft Sans Serif"/>
                <a:cs typeface="Microsoft Sans Serif"/>
              </a:rPr>
              <a:t>preporuka</a:t>
            </a:r>
            <a:r>
              <a:rPr sz="1800" spc="35" dirty="0">
                <a:latin typeface="Microsoft Sans Serif"/>
                <a:cs typeface="Microsoft Sans Serif"/>
              </a:rPr>
              <a:t> </a:t>
            </a:r>
            <a:r>
              <a:rPr sz="1800" spc="-10" dirty="0">
                <a:latin typeface="Microsoft Sans Serif"/>
                <a:cs typeface="Microsoft Sans Serif"/>
              </a:rPr>
              <a:t>revizije</a:t>
            </a:r>
            <a:endParaRPr sz="1800" dirty="0">
              <a:latin typeface="Microsoft Sans Serif"/>
              <a:cs typeface="Microsoft Sans Serif"/>
            </a:endParaRPr>
          </a:p>
          <a:p>
            <a:pPr marL="285750" marR="5234305" lvl="1" indent="-285750" algn="r">
              <a:lnSpc>
                <a:spcPct val="100000"/>
              </a:lnSpc>
              <a:buFont typeface="Wingdings" panose="05000000000000000000" pitchFamily="2" charset="2"/>
              <a:buChar char="Ø"/>
              <a:tabLst>
                <a:tab pos="227965" algn="l"/>
                <a:tab pos="1156335" algn="l"/>
              </a:tabLst>
            </a:pPr>
            <a:r>
              <a:rPr lang="hr-HR" sz="1800" spc="-15" dirty="0" smtClean="0">
                <a:latin typeface="Microsoft Sans Serif"/>
                <a:cs typeface="Microsoft Sans Serif"/>
              </a:rPr>
              <a:t>Tumačenje</a:t>
            </a:r>
            <a:r>
              <a:rPr sz="1800" spc="-5" dirty="0" smtClean="0">
                <a:latin typeface="Microsoft Sans Serif"/>
                <a:cs typeface="Microsoft Sans Serif"/>
              </a:rPr>
              <a:t> </a:t>
            </a:r>
            <a:r>
              <a:rPr sz="1800" dirty="0" smtClean="0">
                <a:latin typeface="Microsoft Sans Serif"/>
                <a:cs typeface="Microsoft Sans Serif"/>
              </a:rPr>
              <a:t>DKOM</a:t>
            </a:r>
            <a:endParaRPr sz="1800" dirty="0">
              <a:latin typeface="Microsoft Sans Serif"/>
              <a:cs typeface="Microsoft Sans Serif"/>
            </a:endParaRPr>
          </a:p>
          <a:p>
            <a:pPr marL="1212215" lvl="1" indent="-285750">
              <a:lnSpc>
                <a:spcPct val="100000"/>
              </a:lnSpc>
              <a:buFont typeface="Wingdings" panose="05000000000000000000" pitchFamily="2" charset="2"/>
              <a:buChar char="Ø"/>
              <a:tabLst>
                <a:tab pos="1155700" algn="l"/>
                <a:tab pos="1156335" algn="l"/>
              </a:tabLst>
            </a:pPr>
            <a:r>
              <a:rPr sz="1800" spc="-10" dirty="0">
                <a:latin typeface="Microsoft Sans Serif"/>
                <a:cs typeface="Microsoft Sans Serif"/>
              </a:rPr>
              <a:t>Konzultiranje</a:t>
            </a:r>
            <a:r>
              <a:rPr sz="1800" spc="45" dirty="0">
                <a:latin typeface="Microsoft Sans Serif"/>
                <a:cs typeface="Microsoft Sans Serif"/>
              </a:rPr>
              <a:t> </a:t>
            </a:r>
            <a:r>
              <a:rPr sz="1800" spc="-10" dirty="0" err="1">
                <a:latin typeface="Microsoft Sans Serif"/>
                <a:cs typeface="Microsoft Sans Serif"/>
              </a:rPr>
              <a:t>vanjskih</a:t>
            </a:r>
            <a:r>
              <a:rPr sz="1800" spc="45" dirty="0">
                <a:latin typeface="Microsoft Sans Serif"/>
                <a:cs typeface="Microsoft Sans Serif"/>
              </a:rPr>
              <a:t> </a:t>
            </a:r>
            <a:r>
              <a:rPr sz="1800" spc="-5" dirty="0" err="1" smtClean="0">
                <a:latin typeface="Microsoft Sans Serif"/>
                <a:cs typeface="Microsoft Sans Serif"/>
              </a:rPr>
              <a:t>stručnjaka</a:t>
            </a:r>
            <a:endParaRPr lang="hr-HR" sz="1800" spc="-5" dirty="0" smtClean="0">
              <a:latin typeface="Microsoft Sans Serif"/>
              <a:cs typeface="Microsoft Sans Serif"/>
            </a:endParaRPr>
          </a:p>
          <a:p>
            <a:pPr marL="926465" lvl="1">
              <a:lnSpc>
                <a:spcPct val="100000"/>
              </a:lnSpc>
              <a:tabLst>
                <a:tab pos="1155700" algn="l"/>
                <a:tab pos="1156335" algn="l"/>
              </a:tabLst>
            </a:pPr>
            <a:endParaRPr sz="1800" b="1" dirty="0">
              <a:latin typeface="Microsoft Sans Serif"/>
              <a:cs typeface="Microsoft Sans Serif"/>
            </a:endParaRPr>
          </a:p>
        </p:txBody>
      </p:sp>
      <p:sp>
        <p:nvSpPr>
          <p:cNvPr id="5" name="object 5"/>
          <p:cNvSpPr txBox="1">
            <a:spLocks noGrp="1"/>
          </p:cNvSpPr>
          <p:nvPr>
            <p:ph type="title"/>
          </p:nvPr>
        </p:nvSpPr>
        <p:spPr>
          <a:xfrm>
            <a:off x="760577" y="504190"/>
            <a:ext cx="7621905" cy="574040"/>
          </a:xfrm>
          <a:prstGeom prst="rect">
            <a:avLst/>
          </a:prstGeom>
        </p:spPr>
        <p:txBody>
          <a:bodyPr vert="horz" wrap="square" lIns="0" tIns="12700" rIns="0" bIns="0" rtlCol="0">
            <a:spAutoFit/>
          </a:bodyPr>
          <a:lstStyle/>
          <a:p>
            <a:pPr marL="12700">
              <a:lnSpc>
                <a:spcPct val="100000"/>
              </a:lnSpc>
              <a:spcBef>
                <a:spcPts val="100"/>
              </a:spcBef>
            </a:pPr>
            <a:r>
              <a:rPr dirty="0">
                <a:solidFill>
                  <a:schemeClr val="tx2">
                    <a:lumMod val="75000"/>
                  </a:schemeClr>
                </a:solidFill>
              </a:rPr>
              <a:t>Postupak</a:t>
            </a:r>
            <a:r>
              <a:rPr spc="-25" dirty="0">
                <a:solidFill>
                  <a:schemeClr val="tx2">
                    <a:lumMod val="75000"/>
                  </a:schemeClr>
                </a:solidFill>
              </a:rPr>
              <a:t> </a:t>
            </a:r>
            <a:r>
              <a:rPr spc="-10" dirty="0">
                <a:solidFill>
                  <a:schemeClr val="tx2">
                    <a:lumMod val="75000"/>
                  </a:schemeClr>
                </a:solidFill>
              </a:rPr>
              <a:t>utvrđivanja</a:t>
            </a:r>
            <a:r>
              <a:rPr spc="-25" dirty="0">
                <a:solidFill>
                  <a:schemeClr val="tx2">
                    <a:lumMod val="75000"/>
                  </a:schemeClr>
                </a:solidFill>
              </a:rPr>
              <a:t> </a:t>
            </a:r>
            <a:r>
              <a:rPr dirty="0">
                <a:solidFill>
                  <a:schemeClr val="tx2">
                    <a:lumMod val="75000"/>
                  </a:schemeClr>
                </a:solidFill>
              </a:rPr>
              <a:t>nepravilnosti</a:t>
            </a:r>
          </a:p>
        </p:txBody>
      </p:sp>
      <p:sp>
        <p:nvSpPr>
          <p:cNvPr id="6" name="object 2"/>
          <p:cNvSpPr/>
          <p:nvPr/>
        </p:nvSpPr>
        <p:spPr>
          <a:xfrm>
            <a:off x="284479" y="1138319"/>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41448" y="1234561"/>
            <a:ext cx="8572500" cy="1905"/>
          </a:xfrm>
          <a:custGeom>
            <a:avLst/>
            <a:gdLst/>
            <a:ahLst/>
            <a:cxnLst/>
            <a:rect l="l" t="t" r="r" b="b"/>
            <a:pathLst>
              <a:path w="8572500" h="1905">
                <a:moveTo>
                  <a:pt x="0" y="0"/>
                </a:moveTo>
                <a:lnTo>
                  <a:pt x="8572500" y="1524"/>
                </a:lnTo>
              </a:path>
            </a:pathLst>
          </a:custGeom>
          <a:ln w="9525">
            <a:solidFill>
              <a:srgbClr val="7E7E7E"/>
            </a:solidFill>
          </a:ln>
        </p:spPr>
        <p:txBody>
          <a:bodyPr wrap="square" lIns="0" tIns="0" rIns="0" bIns="0" rtlCol="0"/>
          <a:lstStyle/>
          <a:p>
            <a:endParaRPr/>
          </a:p>
        </p:txBody>
      </p:sp>
      <p:sp>
        <p:nvSpPr>
          <p:cNvPr id="3" name="object 3"/>
          <p:cNvSpPr/>
          <p:nvPr/>
        </p:nvSpPr>
        <p:spPr>
          <a:xfrm>
            <a:off x="0" y="6142037"/>
            <a:ext cx="9144000" cy="1905"/>
          </a:xfrm>
          <a:custGeom>
            <a:avLst/>
            <a:gdLst/>
            <a:ahLst/>
            <a:cxnLst/>
            <a:rect l="l" t="t" r="r" b="b"/>
            <a:pathLst>
              <a:path w="9144000" h="1904">
                <a:moveTo>
                  <a:pt x="0" y="0"/>
                </a:moveTo>
                <a:lnTo>
                  <a:pt x="9144000" y="1587"/>
                </a:lnTo>
              </a:path>
            </a:pathLst>
          </a:custGeom>
          <a:ln w="9525">
            <a:solidFill>
              <a:srgbClr val="7E7E7E"/>
            </a:solidFill>
          </a:ln>
        </p:spPr>
        <p:txBody>
          <a:bodyPr wrap="square" lIns="0" tIns="0" rIns="0" bIns="0" rtlCol="0"/>
          <a:lstStyle/>
          <a:p>
            <a:endParaRPr/>
          </a:p>
        </p:txBody>
      </p:sp>
      <p:sp>
        <p:nvSpPr>
          <p:cNvPr id="4" name="object 4"/>
          <p:cNvSpPr txBox="1"/>
          <p:nvPr/>
        </p:nvSpPr>
        <p:spPr>
          <a:xfrm>
            <a:off x="461988" y="1524000"/>
            <a:ext cx="7926070" cy="3115596"/>
          </a:xfrm>
          <a:prstGeom prst="rect">
            <a:avLst/>
          </a:prstGeom>
        </p:spPr>
        <p:txBody>
          <a:bodyPr vert="horz" wrap="square" lIns="0" tIns="12065" rIns="0" bIns="0" rtlCol="0">
            <a:spAutoFit/>
          </a:bodyPr>
          <a:lstStyle/>
          <a:p>
            <a:pPr marL="355600" indent="-342900" algn="just">
              <a:lnSpc>
                <a:spcPct val="100000"/>
              </a:lnSpc>
              <a:spcBef>
                <a:spcPts val="95"/>
              </a:spcBef>
              <a:buFont typeface="Wingdings" panose="05000000000000000000" pitchFamily="2" charset="2"/>
              <a:buChar char="Ø"/>
              <a:tabLst>
                <a:tab pos="501650" algn="l"/>
                <a:tab pos="1962150" algn="l"/>
                <a:tab pos="4199255" algn="l"/>
                <a:tab pos="5871845" algn="l"/>
                <a:tab pos="6447790" algn="l"/>
              </a:tabLst>
            </a:pPr>
            <a:r>
              <a:rPr lang="hr-HR" sz="2000" dirty="0" smtClean="0">
                <a:latin typeface="+mj-lt"/>
              </a:rPr>
              <a:t>Za </a:t>
            </a:r>
            <a:r>
              <a:rPr lang="hr-HR" sz="2000" dirty="0" smtClean="0">
                <a:latin typeface="+mj-lt"/>
              </a:rPr>
              <a:t>određivanje korekcija odnosno izračunavanje nepravilnog iznosa primjenjuju se </a:t>
            </a:r>
            <a:r>
              <a:rPr lang="hr-HR" sz="2000" b="1" dirty="0" smtClean="0">
                <a:latin typeface="+mj-lt"/>
              </a:rPr>
              <a:t>Pravila </a:t>
            </a:r>
            <a:r>
              <a:rPr lang="hr-HR" sz="2000" b="1" dirty="0">
                <a:latin typeface="+mj-lt"/>
              </a:rPr>
              <a:t>o financijskim </a:t>
            </a:r>
            <a:r>
              <a:rPr lang="hr-HR" sz="2000" b="1" dirty="0" smtClean="0">
                <a:latin typeface="+mj-lt"/>
              </a:rPr>
              <a:t>korekcijama </a:t>
            </a:r>
            <a:r>
              <a:rPr lang="hr-HR" sz="2000" b="1" dirty="0">
                <a:latin typeface="+mj-lt"/>
              </a:rPr>
              <a:t>koja su pripremljena u skladu s Odlukom Europske komisije C(2019) 3452 od 14. svibnja 2019. o utvrđivanju smjernica za određivanje financijskih ispravaka koje se u slučaju nepoštivanja primjenjivih pravila o javnoj nabavi primjenjuju na izdatke koje u okviru podijeljenog upravljanja financira Unija </a:t>
            </a:r>
            <a:r>
              <a:rPr lang="hr-HR" sz="2000" dirty="0" smtClean="0">
                <a:latin typeface="+mj-lt"/>
              </a:rPr>
              <a:t>(poznata kao Smjernice)</a:t>
            </a:r>
          </a:p>
          <a:p>
            <a:pPr marL="355600" indent="-342900" algn="just">
              <a:lnSpc>
                <a:spcPct val="100000"/>
              </a:lnSpc>
              <a:spcBef>
                <a:spcPts val="95"/>
              </a:spcBef>
              <a:buFont typeface="Wingdings" panose="05000000000000000000" pitchFamily="2" charset="2"/>
              <a:buChar char="Ø"/>
              <a:tabLst>
                <a:tab pos="501650" algn="l"/>
                <a:tab pos="1962150" algn="l"/>
                <a:tab pos="4199255" algn="l"/>
                <a:tab pos="5871845" algn="l"/>
                <a:tab pos="6447790" algn="l"/>
              </a:tabLst>
            </a:pPr>
            <a:endParaRPr lang="hr-HR" sz="2000" dirty="0" smtClean="0">
              <a:latin typeface="+mj-lt"/>
            </a:endParaRPr>
          </a:p>
          <a:p>
            <a:pPr marL="355600" indent="-342900" algn="just">
              <a:lnSpc>
                <a:spcPct val="100000"/>
              </a:lnSpc>
              <a:spcBef>
                <a:spcPts val="95"/>
              </a:spcBef>
              <a:buFont typeface="Wingdings" panose="05000000000000000000" pitchFamily="2" charset="2"/>
              <a:buChar char="Ø"/>
              <a:tabLst>
                <a:tab pos="501650" algn="l"/>
                <a:tab pos="1962150" algn="l"/>
                <a:tab pos="4199255" algn="l"/>
                <a:tab pos="5871845" algn="l"/>
                <a:tab pos="6447790" algn="l"/>
              </a:tabLst>
            </a:pPr>
            <a:r>
              <a:rPr lang="hr-HR" sz="2000" spc="-5" dirty="0" smtClean="0">
                <a:latin typeface="+mj-lt"/>
                <a:cs typeface="Arial"/>
              </a:rPr>
              <a:t>Temeljem </a:t>
            </a:r>
            <a:r>
              <a:rPr lang="hr-HR" sz="2000" spc="-5" dirty="0" smtClean="0">
                <a:latin typeface="+mj-lt"/>
                <a:cs typeface="Arial"/>
              </a:rPr>
              <a:t>Smjernica Europske komisije, donesena su na nacionalnoj razini Pravila o financijskim korekcijama</a:t>
            </a:r>
          </a:p>
        </p:txBody>
      </p:sp>
      <p:sp>
        <p:nvSpPr>
          <p:cNvPr id="7" name="object 7"/>
          <p:cNvSpPr txBox="1"/>
          <p:nvPr/>
        </p:nvSpPr>
        <p:spPr>
          <a:xfrm>
            <a:off x="5779770" y="4310888"/>
            <a:ext cx="2569845" cy="406400"/>
          </a:xfrm>
          <a:prstGeom prst="rect">
            <a:avLst/>
          </a:prstGeom>
        </p:spPr>
        <p:txBody>
          <a:bodyPr vert="horz" wrap="square" lIns="0" tIns="12065" rIns="0" bIns="0" rtlCol="0">
            <a:spAutoFit/>
          </a:bodyPr>
          <a:lstStyle/>
          <a:p>
            <a:pPr marL="12700">
              <a:lnSpc>
                <a:spcPct val="100000"/>
              </a:lnSpc>
              <a:spcBef>
                <a:spcPts val="95"/>
              </a:spcBef>
              <a:tabLst>
                <a:tab pos="1621790" algn="l"/>
              </a:tabLst>
            </a:pPr>
            <a:r>
              <a:rPr sz="2500" b="1" i="1" dirty="0">
                <a:latin typeface="Arial"/>
                <a:cs typeface="Arial"/>
              </a:rPr>
              <a:t>	</a:t>
            </a:r>
            <a:endParaRPr sz="2500" dirty="0">
              <a:latin typeface="Arial"/>
              <a:cs typeface="Arial"/>
            </a:endParaRPr>
          </a:p>
        </p:txBody>
      </p:sp>
      <p:sp>
        <p:nvSpPr>
          <p:cNvPr id="12" name="object 12"/>
          <p:cNvSpPr txBox="1">
            <a:spLocks noGrp="1"/>
          </p:cNvSpPr>
          <p:nvPr>
            <p:ph type="title"/>
          </p:nvPr>
        </p:nvSpPr>
        <p:spPr>
          <a:xfrm>
            <a:off x="261963" y="561277"/>
            <a:ext cx="8326120" cy="543560"/>
          </a:xfrm>
          <a:prstGeom prst="rect">
            <a:avLst/>
          </a:prstGeom>
        </p:spPr>
        <p:txBody>
          <a:bodyPr vert="horz" wrap="square" lIns="0" tIns="12065" rIns="0" bIns="0" rtlCol="0">
            <a:spAutoFit/>
          </a:bodyPr>
          <a:lstStyle/>
          <a:p>
            <a:pPr marL="12700">
              <a:lnSpc>
                <a:spcPct val="100000"/>
              </a:lnSpc>
              <a:spcBef>
                <a:spcPts val="95"/>
              </a:spcBef>
            </a:pPr>
            <a:r>
              <a:rPr sz="3400" spc="-5" dirty="0">
                <a:solidFill>
                  <a:srgbClr val="001F5F"/>
                </a:solidFill>
              </a:rPr>
              <a:t>Smjernice</a:t>
            </a:r>
            <a:r>
              <a:rPr sz="3400" spc="5" dirty="0">
                <a:solidFill>
                  <a:srgbClr val="001F5F"/>
                </a:solidFill>
              </a:rPr>
              <a:t> </a:t>
            </a:r>
            <a:r>
              <a:rPr sz="3400" spc="-5" dirty="0">
                <a:solidFill>
                  <a:srgbClr val="001F5F"/>
                </a:solidFill>
              </a:rPr>
              <a:t>o</a:t>
            </a:r>
            <a:r>
              <a:rPr sz="3400" spc="10" dirty="0">
                <a:solidFill>
                  <a:srgbClr val="001F5F"/>
                </a:solidFill>
              </a:rPr>
              <a:t> </a:t>
            </a:r>
            <a:r>
              <a:rPr sz="3400" spc="-5" dirty="0">
                <a:solidFill>
                  <a:srgbClr val="001F5F"/>
                </a:solidFill>
              </a:rPr>
              <a:t>upravljanju</a:t>
            </a:r>
            <a:r>
              <a:rPr sz="3400" spc="30" dirty="0">
                <a:solidFill>
                  <a:srgbClr val="001F5F"/>
                </a:solidFill>
              </a:rPr>
              <a:t> </a:t>
            </a:r>
            <a:r>
              <a:rPr sz="3400" spc="-5" dirty="0">
                <a:solidFill>
                  <a:srgbClr val="001F5F"/>
                </a:solidFill>
              </a:rPr>
              <a:t>nepravilnostima</a:t>
            </a:r>
            <a:endParaRPr sz="3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2653</Words>
  <Application>Microsoft Office PowerPoint</Application>
  <PresentationFormat>On-screen Show (4:3)</PresentationFormat>
  <Paragraphs>176</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Microsoft Sans Serif</vt:lpstr>
      <vt:lpstr>VladaRHSans Reg</vt:lpstr>
      <vt:lpstr>Wingdings</vt:lpstr>
      <vt:lpstr>Office Theme</vt:lpstr>
      <vt:lpstr>PowerPoint Presentation</vt:lpstr>
      <vt:lpstr>Sadržaj</vt:lpstr>
      <vt:lpstr>Nepravilnost</vt:lpstr>
      <vt:lpstr>Ugovor o dodjeli bespovratnih sredstava</vt:lpstr>
      <vt:lpstr>Uloga SAFU kao PT2</vt:lpstr>
      <vt:lpstr>Nepravilnosti povezane s postupcima nabave</vt:lpstr>
      <vt:lpstr>Obveze korisnika</vt:lpstr>
      <vt:lpstr>Postupak utvrđivanja nepravilnosti</vt:lpstr>
      <vt:lpstr>Smjernice o upravljanju nepravilnostima</vt:lpstr>
      <vt:lpstr>Pravila o financijskim korekcijama</vt:lpstr>
      <vt:lpstr>Vrste financijskih korekcija </vt:lpstr>
      <vt:lpstr>Odluka o nepravilnosti </vt:lpstr>
      <vt:lpstr>Prigovor </vt:lpstr>
      <vt:lpstr>Vrste nepravilnosti    </vt:lpstr>
      <vt:lpstr>Vrste nepravilnosti  </vt:lpstr>
      <vt:lpstr>Primjeri najčešćih nepravilnosti (sukladno Pravilima o financijskim korekcijama v. 7.0)</vt:lpstr>
      <vt:lpstr>Izostanak objave poziva na nadmetanje</vt:lpstr>
      <vt:lpstr>Umjetna podjela ugovora o javnoj nabavi</vt:lpstr>
      <vt:lpstr>Umjetna podjela ugovora o javnoj nabavi</vt:lpstr>
      <vt:lpstr>Restriktivni kriteriji </vt:lpstr>
      <vt:lpstr>Tehničke specifikacije s ograničavajućim učinkom </vt:lpstr>
      <vt:lpstr>Tehničke specifikacije s ograničavajućim učinkom  </vt:lpstr>
      <vt:lpstr>Ostale odredbe dokumentacije koje se mogu smatrati restriktivnima</vt:lpstr>
      <vt:lpstr>Nepoštivanje propisanih kriterija za odabir</vt:lpstr>
      <vt:lpstr>Značajna izmjena ugovora o nabavi</vt:lpstr>
      <vt:lpstr>Značajna izmjena ugovora o nabavi</vt:lpstr>
      <vt:lpstr>Različita pravila o nepravilnostima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cfca</dc:title>
  <dc:creator>Daemon</dc:creator>
  <cp:lastModifiedBy>Ines Ugljen</cp:lastModifiedBy>
  <cp:revision>78</cp:revision>
  <dcterms:created xsi:type="dcterms:W3CDTF">2023-10-03T07:19:11Z</dcterms:created>
  <dcterms:modified xsi:type="dcterms:W3CDTF">2023-10-04T08:46:49Z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2015-11-24T00:00:00Z</vt:filetime>
  </property>
  <property fmtid="{D5CDD505-2E9C-101B-9397-08002B2CF9AE}" pid="3" name="Creator">
    <vt:lpwstr>Microsoft® PowerPoint® 2010</vt:lpwstr>
  </property>
  <property fmtid="{D5CDD505-2E9C-101B-9397-08002B2CF9AE}" pid="4" name="LastSaved">
    <vt:filetime>2023-10-03T00:00:00Z</vt:filetime>
  </property>
</Properties>
</file>